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6"/>
  </p:notesMasterIdLst>
  <p:sldIdLst>
    <p:sldId id="262" r:id="rId2"/>
    <p:sldId id="258" r:id="rId3"/>
    <p:sldId id="261" r:id="rId4"/>
    <p:sldId id="259" r:id="rId5"/>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6AA2"/>
    <a:srgbClr val="FDD5E5"/>
    <a:srgbClr val="F6CC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045"/>
    <p:restoredTop sz="94569"/>
  </p:normalViewPr>
  <p:slideViewPr>
    <p:cSldViewPr snapToGrid="0" snapToObjects="1">
      <p:cViewPr>
        <p:scale>
          <a:sx n="170" d="100"/>
          <a:sy n="170" d="100"/>
        </p:scale>
        <p:origin x="768" y="-29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0E0AE7-67B7-3F47-A6C8-CE66640183FF}" type="datetimeFigureOut">
              <a:rPr lang="en-US" smtClean="0"/>
              <a:t>3/28/23</a:t>
            </a:fld>
            <a:endParaRPr lang="en-US"/>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B5E91D-5231-324B-ABAC-7C6D63BE2423}" type="slidenum">
              <a:rPr lang="en-US" smtClean="0"/>
              <a:t>‹#›</a:t>
            </a:fld>
            <a:endParaRPr lang="en-US"/>
          </a:p>
        </p:txBody>
      </p:sp>
    </p:spTree>
    <p:extLst>
      <p:ext uri="{BB962C8B-B14F-4D97-AF65-F5344CB8AC3E}">
        <p14:creationId xmlns:p14="http://schemas.microsoft.com/office/powerpoint/2010/main" val="686031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B5E91D-5231-324B-ABAC-7C6D63BE2423}" type="slidenum">
              <a:rPr lang="en-US" smtClean="0"/>
              <a:t>1</a:t>
            </a:fld>
            <a:endParaRPr lang="en-US"/>
          </a:p>
        </p:txBody>
      </p:sp>
    </p:spTree>
    <p:extLst>
      <p:ext uri="{BB962C8B-B14F-4D97-AF65-F5344CB8AC3E}">
        <p14:creationId xmlns:p14="http://schemas.microsoft.com/office/powerpoint/2010/main" val="1792335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B5E91D-5231-324B-ABAC-7C6D63BE2423}" type="slidenum">
              <a:rPr lang="en-US" smtClean="0"/>
              <a:t>2</a:t>
            </a:fld>
            <a:endParaRPr lang="en-US"/>
          </a:p>
        </p:txBody>
      </p:sp>
    </p:spTree>
    <p:extLst>
      <p:ext uri="{BB962C8B-B14F-4D97-AF65-F5344CB8AC3E}">
        <p14:creationId xmlns:p14="http://schemas.microsoft.com/office/powerpoint/2010/main" val="3708886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B5E91D-5231-324B-ABAC-7C6D63BE2423}" type="slidenum">
              <a:rPr lang="en-US" smtClean="0"/>
              <a:t>3</a:t>
            </a:fld>
            <a:endParaRPr lang="en-US"/>
          </a:p>
        </p:txBody>
      </p:sp>
    </p:spTree>
    <p:extLst>
      <p:ext uri="{BB962C8B-B14F-4D97-AF65-F5344CB8AC3E}">
        <p14:creationId xmlns:p14="http://schemas.microsoft.com/office/powerpoint/2010/main" val="372164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B5E91D-5231-324B-ABAC-7C6D63BE2423}" type="slidenum">
              <a:rPr lang="en-US" smtClean="0"/>
              <a:t>4</a:t>
            </a:fld>
            <a:endParaRPr lang="en-US"/>
          </a:p>
        </p:txBody>
      </p:sp>
    </p:spTree>
    <p:extLst>
      <p:ext uri="{BB962C8B-B14F-4D97-AF65-F5344CB8AC3E}">
        <p14:creationId xmlns:p14="http://schemas.microsoft.com/office/powerpoint/2010/main" val="1193841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6D9E22-E50F-9047-B1A0-7EF27EF3B859}" type="datetimeFigureOut">
              <a:rPr lang="en-US" smtClean="0"/>
              <a:t>3/28/23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12BA3C-C18F-DC4F-9208-C4757D67D192}" type="slidenum">
              <a:rPr lang="en-US" smtClean="0"/>
              <a:t>‹#›</a:t>
            </a:fld>
            <a:endParaRPr lang="en-US"/>
          </a:p>
        </p:txBody>
      </p:sp>
    </p:spTree>
    <p:extLst>
      <p:ext uri="{BB962C8B-B14F-4D97-AF65-F5344CB8AC3E}">
        <p14:creationId xmlns:p14="http://schemas.microsoft.com/office/powerpoint/2010/main" val="866996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6D9E22-E50F-9047-B1A0-7EF27EF3B859}" type="datetimeFigureOut">
              <a:rPr lang="en-US" smtClean="0"/>
              <a:t>3/28/23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12BA3C-C18F-DC4F-9208-C4757D67D192}" type="slidenum">
              <a:rPr lang="en-US" smtClean="0"/>
              <a:t>‹#›</a:t>
            </a:fld>
            <a:endParaRPr lang="en-US"/>
          </a:p>
        </p:txBody>
      </p:sp>
    </p:spTree>
    <p:extLst>
      <p:ext uri="{BB962C8B-B14F-4D97-AF65-F5344CB8AC3E}">
        <p14:creationId xmlns:p14="http://schemas.microsoft.com/office/powerpoint/2010/main" val="3624386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6D9E22-E50F-9047-B1A0-7EF27EF3B859}" type="datetimeFigureOut">
              <a:rPr lang="en-US" smtClean="0"/>
              <a:t>3/28/23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12BA3C-C18F-DC4F-9208-C4757D67D192}" type="slidenum">
              <a:rPr lang="en-US" smtClean="0"/>
              <a:t>‹#›</a:t>
            </a:fld>
            <a:endParaRPr lang="en-US"/>
          </a:p>
        </p:txBody>
      </p:sp>
    </p:spTree>
    <p:extLst>
      <p:ext uri="{BB962C8B-B14F-4D97-AF65-F5344CB8AC3E}">
        <p14:creationId xmlns:p14="http://schemas.microsoft.com/office/powerpoint/2010/main" val="3600291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6D9E22-E50F-9047-B1A0-7EF27EF3B859}" type="datetimeFigureOut">
              <a:rPr lang="en-US" smtClean="0"/>
              <a:t>3/28/23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12BA3C-C18F-DC4F-9208-C4757D67D192}" type="slidenum">
              <a:rPr lang="en-US" smtClean="0"/>
              <a:t>‹#›</a:t>
            </a:fld>
            <a:endParaRPr lang="en-US"/>
          </a:p>
        </p:txBody>
      </p:sp>
    </p:spTree>
    <p:extLst>
      <p:ext uri="{BB962C8B-B14F-4D97-AF65-F5344CB8AC3E}">
        <p14:creationId xmlns:p14="http://schemas.microsoft.com/office/powerpoint/2010/main" val="890458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6D9E22-E50F-9047-B1A0-7EF27EF3B859}" type="datetimeFigureOut">
              <a:rPr lang="en-US" smtClean="0"/>
              <a:t>3/28/23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12BA3C-C18F-DC4F-9208-C4757D67D192}" type="slidenum">
              <a:rPr lang="en-US" smtClean="0"/>
              <a:t>‹#›</a:t>
            </a:fld>
            <a:endParaRPr lang="en-US"/>
          </a:p>
        </p:txBody>
      </p:sp>
    </p:spTree>
    <p:extLst>
      <p:ext uri="{BB962C8B-B14F-4D97-AF65-F5344CB8AC3E}">
        <p14:creationId xmlns:p14="http://schemas.microsoft.com/office/powerpoint/2010/main" val="2483518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6D9E22-E50F-9047-B1A0-7EF27EF3B859}" type="datetimeFigureOut">
              <a:rPr lang="en-US" smtClean="0"/>
              <a:t>3/28/23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12BA3C-C18F-DC4F-9208-C4757D67D192}" type="slidenum">
              <a:rPr lang="en-US" smtClean="0"/>
              <a:t>‹#›</a:t>
            </a:fld>
            <a:endParaRPr lang="en-US"/>
          </a:p>
        </p:txBody>
      </p:sp>
    </p:spTree>
    <p:extLst>
      <p:ext uri="{BB962C8B-B14F-4D97-AF65-F5344CB8AC3E}">
        <p14:creationId xmlns:p14="http://schemas.microsoft.com/office/powerpoint/2010/main" val="3102552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6D9E22-E50F-9047-B1A0-7EF27EF3B859}" type="datetimeFigureOut">
              <a:rPr lang="en-US" smtClean="0"/>
              <a:t>3/28/23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12BA3C-C18F-DC4F-9208-C4757D67D192}" type="slidenum">
              <a:rPr lang="en-US" smtClean="0"/>
              <a:t>‹#›</a:t>
            </a:fld>
            <a:endParaRPr lang="en-US"/>
          </a:p>
        </p:txBody>
      </p:sp>
    </p:spTree>
    <p:extLst>
      <p:ext uri="{BB962C8B-B14F-4D97-AF65-F5344CB8AC3E}">
        <p14:creationId xmlns:p14="http://schemas.microsoft.com/office/powerpoint/2010/main" val="1831792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6D9E22-E50F-9047-B1A0-7EF27EF3B859}" type="datetimeFigureOut">
              <a:rPr lang="en-US" smtClean="0"/>
              <a:t>3/28/23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12BA3C-C18F-DC4F-9208-C4757D67D192}" type="slidenum">
              <a:rPr lang="en-US" smtClean="0"/>
              <a:t>‹#›</a:t>
            </a:fld>
            <a:endParaRPr lang="en-US"/>
          </a:p>
        </p:txBody>
      </p:sp>
    </p:spTree>
    <p:extLst>
      <p:ext uri="{BB962C8B-B14F-4D97-AF65-F5344CB8AC3E}">
        <p14:creationId xmlns:p14="http://schemas.microsoft.com/office/powerpoint/2010/main" val="2692411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6D9E22-E50F-9047-B1A0-7EF27EF3B859}" type="datetimeFigureOut">
              <a:rPr lang="en-US" smtClean="0"/>
              <a:t>3/28/23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12BA3C-C18F-DC4F-9208-C4757D67D192}" type="slidenum">
              <a:rPr lang="en-US" smtClean="0"/>
              <a:t>‹#›</a:t>
            </a:fld>
            <a:endParaRPr lang="en-US"/>
          </a:p>
        </p:txBody>
      </p:sp>
    </p:spTree>
    <p:extLst>
      <p:ext uri="{BB962C8B-B14F-4D97-AF65-F5344CB8AC3E}">
        <p14:creationId xmlns:p14="http://schemas.microsoft.com/office/powerpoint/2010/main" val="45764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C6D9E22-E50F-9047-B1A0-7EF27EF3B859}" type="datetimeFigureOut">
              <a:rPr lang="en-US" smtClean="0"/>
              <a:t>3/28/23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12BA3C-C18F-DC4F-9208-C4757D67D192}" type="slidenum">
              <a:rPr lang="en-US" smtClean="0"/>
              <a:t>‹#›</a:t>
            </a:fld>
            <a:endParaRPr lang="en-US"/>
          </a:p>
        </p:txBody>
      </p:sp>
    </p:spTree>
    <p:extLst>
      <p:ext uri="{BB962C8B-B14F-4D97-AF65-F5344CB8AC3E}">
        <p14:creationId xmlns:p14="http://schemas.microsoft.com/office/powerpoint/2010/main" val="1007619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C6D9E22-E50F-9047-B1A0-7EF27EF3B859}" type="datetimeFigureOut">
              <a:rPr lang="en-US" smtClean="0"/>
              <a:t>3/28/23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12BA3C-C18F-DC4F-9208-C4757D67D192}" type="slidenum">
              <a:rPr lang="en-US" smtClean="0"/>
              <a:t>‹#›</a:t>
            </a:fld>
            <a:endParaRPr lang="en-US"/>
          </a:p>
        </p:txBody>
      </p:sp>
    </p:spTree>
    <p:extLst>
      <p:ext uri="{BB962C8B-B14F-4D97-AF65-F5344CB8AC3E}">
        <p14:creationId xmlns:p14="http://schemas.microsoft.com/office/powerpoint/2010/main" val="1106407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2C6D9E22-E50F-9047-B1A0-7EF27EF3B859}" type="datetimeFigureOut">
              <a:rPr lang="en-US" smtClean="0"/>
              <a:t>3/28/23</a:t>
            </a:fld>
            <a:endParaRPr 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4212BA3C-C18F-DC4F-9208-C4757D67D192}" type="slidenum">
              <a:rPr lang="en-US" smtClean="0"/>
              <a:t>‹#›</a:t>
            </a:fld>
            <a:endParaRPr lang="en-US"/>
          </a:p>
        </p:txBody>
      </p:sp>
    </p:spTree>
    <p:extLst>
      <p:ext uri="{BB962C8B-B14F-4D97-AF65-F5344CB8AC3E}">
        <p14:creationId xmlns:p14="http://schemas.microsoft.com/office/powerpoint/2010/main" val="39421512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3" Type="http://schemas.openxmlformats.org/officeDocument/2006/relationships/hyperlink" Target="http://www.peaceinsight.org"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hyperlink" Target="https://documents-dds-ny.un.org/doc/UNDOC/GEN/N00/720/18/PDF/N0072018.pdf?OpenElement"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1EB3CE0-FE00-3B82-E46A-18069376F6A5}"/>
              </a:ext>
            </a:extLst>
          </p:cNvPr>
          <p:cNvSpPr txBox="1"/>
          <p:nvPr/>
        </p:nvSpPr>
        <p:spPr>
          <a:xfrm>
            <a:off x="3959352" y="1383792"/>
            <a:ext cx="2615184" cy="8339328"/>
          </a:xfrm>
          <a:prstGeom prst="rect">
            <a:avLst/>
          </a:prstGeom>
          <a:noFill/>
        </p:spPr>
        <p:txBody>
          <a:bodyPr wrap="square" rtlCol="0">
            <a:spAutoFit/>
          </a:bodyPr>
          <a:lstStyle/>
          <a:p>
            <a:endParaRPr lang="en-US" dirty="0"/>
          </a:p>
        </p:txBody>
      </p:sp>
      <p:sp>
        <p:nvSpPr>
          <p:cNvPr id="7" name="TextBox 6">
            <a:extLst>
              <a:ext uri="{FF2B5EF4-FFF2-40B4-BE49-F238E27FC236}">
                <a16:creationId xmlns:a16="http://schemas.microsoft.com/office/drawing/2014/main" id="{BEAE2139-43A2-122E-C4F5-D7619F439193}"/>
              </a:ext>
            </a:extLst>
          </p:cNvPr>
          <p:cNvSpPr txBox="1"/>
          <p:nvPr/>
        </p:nvSpPr>
        <p:spPr>
          <a:xfrm>
            <a:off x="233172" y="1383792"/>
            <a:ext cx="3860292" cy="6685676"/>
          </a:xfrm>
          <a:prstGeom prst="rect">
            <a:avLst/>
          </a:prstGeom>
          <a:noFill/>
        </p:spPr>
        <p:txBody>
          <a:bodyPr wrap="square" rtlCol="0">
            <a:spAutoFit/>
          </a:bodyPr>
          <a:lstStyle/>
          <a:p>
            <a:pPr marL="0" marR="0">
              <a:lnSpc>
                <a:spcPts val="1960"/>
              </a:lnSpc>
              <a:spcBef>
                <a:spcPts val="0"/>
              </a:spcBef>
              <a:spcAft>
                <a:spcPts val="0"/>
              </a:spcAft>
            </a:pPr>
            <a:r>
              <a:rPr lang="si-LK" sz="1050" dirty="0">
                <a:effectLst/>
              </a:rPr>
              <a:t>වේගයෙන් වෙනස් වන ප්‍රගතිශීලී ලෝකයේ විවිධ අංශවල  හැකියා සහිත </a:t>
            </a:r>
            <a:r>
              <a:rPr lang="si-LK" sz="1050" dirty="0" err="1">
                <a:effectLst/>
              </a:rPr>
              <a:t>මෙන්ම</a:t>
            </a:r>
            <a:r>
              <a:rPr lang="si-LK" sz="1050" dirty="0">
                <a:effectLst/>
              </a:rPr>
              <a:t> කැමැත්තක් දක්වන </a:t>
            </a:r>
            <a:r>
              <a:rPr lang="si-LK" sz="1050" dirty="0" err="1">
                <a:effectLst/>
              </a:rPr>
              <a:t>කාන්තාවන්හට</a:t>
            </a:r>
            <a:r>
              <a:rPr lang="si-LK" sz="1050" dirty="0">
                <a:effectLst/>
              </a:rPr>
              <a:t>  සමානාත්මතාවය සහ සාධාරණත්වය  සහතික කරමින් අවස්ථා </a:t>
            </a:r>
            <a:r>
              <a:rPr lang="si-LK" sz="1050" dirty="0" err="1">
                <a:effectLst/>
              </a:rPr>
              <a:t>උදාකර</a:t>
            </a:r>
            <a:r>
              <a:rPr lang="si-LK" sz="1050" dirty="0">
                <a:effectLst/>
              </a:rPr>
              <a:t> ඇත. කෙසේ වෙතත්, බොහෝ කාන්තාවන් හට ඔවුන් මුහුණ දෙන දුෂ්කරතා හේතුවෙන් සාර්ථකත්වයේ මාවත තවමත් දිගු ගමනකි. කාන්තා ආගමික නායිකාවන් ස්ත්‍රී පුරුෂ සමාජභාවය මත පදනම් වූ අභියෝගවලට අතීතයේ පටන් මුහුණ දී ඇති අතර සමකාලීනව, ශ්‍රී ලංකාවේ සහ වෙනත් තැන්වල  පීතෘමූලික</a:t>
            </a:r>
            <a:r>
              <a:rPr lang="en-US" sz="1050" dirty="0">
                <a:effectLst/>
              </a:rPr>
              <a:t> </a:t>
            </a:r>
            <a:r>
              <a:rPr lang="si-LK" sz="1050" dirty="0">
                <a:effectLst/>
              </a:rPr>
              <a:t>ආගමික ධූරාවලිය තුළ බොහෝ අභියෝගවලට මුහුණ දෙමින් සිටිති. වර්තමාන සමාජය වඩාත් ප්‍රගතිශීලී වන අතර කාන්තාවන්ට වැඩි </a:t>
            </a:r>
            <a:r>
              <a:rPr lang="si-LK" sz="1050" dirty="0" err="1">
                <a:effectLst/>
              </a:rPr>
              <a:t>අවස්ථාවන්</a:t>
            </a:r>
            <a:r>
              <a:rPr lang="si-LK" sz="1050" dirty="0">
                <a:effectLst/>
              </a:rPr>
              <a:t> හිමි වේ. කෙසේ වෙතත්, කාන්තාවන් ආගමික නායිකාවන් </a:t>
            </a:r>
            <a:r>
              <a:rPr lang="si-LK" sz="1050" dirty="0" err="1">
                <a:effectLst/>
              </a:rPr>
              <a:t>වුවද</a:t>
            </a:r>
            <a:r>
              <a:rPr lang="si-LK" sz="1050" dirty="0">
                <a:effectLst/>
              </a:rPr>
              <a:t>, වෙනස් කොට සැලකීම හෝ </a:t>
            </a:r>
            <a:r>
              <a:rPr lang="si-LK" sz="1050" dirty="0" err="1">
                <a:effectLst/>
              </a:rPr>
              <a:t>ඔවුනට</a:t>
            </a:r>
            <a:r>
              <a:rPr lang="si-LK" sz="1050" dirty="0">
                <a:effectLst/>
              </a:rPr>
              <a:t> ලැබිය යුතු දේ </a:t>
            </a:r>
            <a:r>
              <a:rPr lang="si-LK" sz="1050" dirty="0" err="1">
                <a:effectLst/>
              </a:rPr>
              <a:t>හඳුනාගෙන</a:t>
            </a:r>
            <a:r>
              <a:rPr lang="si-LK" sz="1050" dirty="0">
                <a:effectLst/>
              </a:rPr>
              <a:t> නොමැති බව  තවමත් නිරීක්ෂණය කළ </a:t>
            </a:r>
            <a:r>
              <a:rPr lang="si-LK" sz="1050" dirty="0" err="1">
                <a:effectLst/>
              </a:rPr>
              <a:t>හැකිය</a:t>
            </a:r>
            <a:r>
              <a:rPr lang="si-LK" sz="1050" dirty="0">
                <a:effectLst/>
              </a:rPr>
              <a:t>. එවැනි අභියෝගවලට මුහුණ දීමේ ඉමහත් </a:t>
            </a:r>
            <a:r>
              <a:rPr lang="si-LK" sz="1050" dirty="0" err="1">
                <a:effectLst/>
              </a:rPr>
              <a:t>අවශ්‍යතාවය</a:t>
            </a:r>
            <a:r>
              <a:rPr lang="si-LK" sz="1050" dirty="0">
                <a:effectLst/>
              </a:rPr>
              <a:t> සහ </a:t>
            </a:r>
            <a:r>
              <a:rPr lang="si-LK" sz="1050" dirty="0" err="1">
                <a:effectLst/>
              </a:rPr>
              <a:t>ප්‍රමුඛතාවය</a:t>
            </a:r>
            <a:r>
              <a:rPr lang="si-LK" sz="1050" dirty="0">
                <a:effectLst/>
              </a:rPr>
              <a:t> පිළිගනිමින් මෙම ප්‍රතිපත්ති </a:t>
            </a:r>
            <a:r>
              <a:rPr lang="si-LK" sz="1050" dirty="0" err="1">
                <a:effectLst/>
              </a:rPr>
              <a:t>සංක්ෂිප්තය</a:t>
            </a:r>
            <a:r>
              <a:rPr lang="si-LK" sz="1050" dirty="0">
                <a:effectLst/>
              </a:rPr>
              <a:t> සහ ඒ සමඟ ඇති සංවාදය සහ </a:t>
            </a:r>
            <a:r>
              <a:rPr lang="si-LK" sz="1050" dirty="0" err="1">
                <a:effectLst/>
              </a:rPr>
              <a:t>සමථකරණය</a:t>
            </a:r>
            <a:r>
              <a:rPr lang="si-LK" sz="1050" dirty="0">
                <a:effectLst/>
              </a:rPr>
              <a:t> සඳහා කාන්තා ආගමික නායිකාවන්ගේ (</a:t>
            </a:r>
            <a:r>
              <a:rPr lang="en-GB" sz="1050" dirty="0">
                <a:effectLst/>
              </a:rPr>
              <a:t>FREEDOM) </a:t>
            </a:r>
            <a:r>
              <a:rPr lang="si-LK" sz="1050" dirty="0">
                <a:effectLst/>
              </a:rPr>
              <a:t>මුලපිරීම, සමකාලීනව කාන්තා  ආගමික නායිකාවන්ගේ සංවාදයේ සහ මැදිහත්වීමේ වැදගත්කම ශ්‍රී ලංකාවේ සමාජ ප්‍රශ්න කෙරෙහි අවධානය යොමු කරලීමයි. </a:t>
            </a:r>
          </a:p>
          <a:p>
            <a:pPr marL="0" marR="0">
              <a:lnSpc>
                <a:spcPts val="1960"/>
              </a:lnSpc>
              <a:spcBef>
                <a:spcPts val="0"/>
              </a:spcBef>
              <a:spcAft>
                <a:spcPts val="0"/>
              </a:spcAft>
            </a:pPr>
            <a:r>
              <a:rPr lang="si-LK" sz="1050" dirty="0">
                <a:effectLst/>
              </a:rPr>
              <a:t>කාන්තා ආගමික නායිකාවක් යනු ආගමික හෝ අධ්‍යාත්මික ප්‍රජාවක නායකත්ව තනතුරක් දරන කාන්තා පැවිදි හෝ ගිහි පුද්ගලයෙකි. ශ්‍රී ලංකාවේ ඇති ප්‍රධාන ආගම් හතර මගිනම එනම්, බුද්ධාගම, ක්‍රිස්තියානි / කතෝලික ආගම, හින්දු ආගම සහ ඉස්ලාම් ආගම්  යන හතරේම ආගමික සංවිධාන විසින්  පිළිගනු ලබන කාන්තා ආගමික නායිකාවන් සිටීම  ප්‍රගතිශීලී පියවරකි (කරුණු</a:t>
            </a:r>
            <a:r>
              <a:rPr lang="en-US" sz="1050" dirty="0">
                <a:effectLst/>
              </a:rPr>
              <a:t> </a:t>
            </a:r>
            <a:r>
              <a:rPr lang="si-LK" sz="1050" dirty="0">
                <a:effectLst/>
              </a:rPr>
              <a:t>ගොනුව  1 සහ රූපය 1).  </a:t>
            </a:r>
            <a:endParaRPr lang="en-US" sz="1000" dirty="0">
              <a:effectLst/>
              <a:latin typeface="Calibri" panose="020F0502020204030204" pitchFamily="34" charset="0"/>
              <a:ea typeface="Calibri" panose="020F0502020204030204" pitchFamily="34" charset="0"/>
            </a:endParaRPr>
          </a:p>
          <a:p>
            <a:pPr marL="0" marR="0">
              <a:lnSpc>
                <a:spcPct val="150000"/>
              </a:lnSpc>
              <a:spcBef>
                <a:spcPts val="0"/>
              </a:spcBef>
              <a:spcAft>
                <a:spcPts val="0"/>
              </a:spcAft>
            </a:pPr>
            <a:r>
              <a:rPr lang="en-US" sz="1000" dirty="0">
                <a:effectLst/>
                <a:latin typeface="Calibri" panose="020F0502020204030204" pitchFamily="34" charset="0"/>
                <a:ea typeface="Calibri" panose="020F0502020204030204" pitchFamily="34" charset="0"/>
              </a:rPr>
              <a:t> </a:t>
            </a:r>
          </a:p>
        </p:txBody>
      </p:sp>
      <p:grpSp>
        <p:nvGrpSpPr>
          <p:cNvPr id="10" name="Group 9">
            <a:extLst>
              <a:ext uri="{FF2B5EF4-FFF2-40B4-BE49-F238E27FC236}">
                <a16:creationId xmlns:a16="http://schemas.microsoft.com/office/drawing/2014/main" id="{0B366BE9-EE96-0CC7-375C-D341AC56CC57}"/>
              </a:ext>
            </a:extLst>
          </p:cNvPr>
          <p:cNvGrpSpPr/>
          <p:nvPr/>
        </p:nvGrpSpPr>
        <p:grpSpPr>
          <a:xfrm>
            <a:off x="233172" y="91441"/>
            <a:ext cx="6295644" cy="658367"/>
            <a:chOff x="914400" y="2414588"/>
            <a:chExt cx="10485370" cy="1933575"/>
          </a:xfrm>
        </p:grpSpPr>
        <p:sp>
          <p:nvSpPr>
            <p:cNvPr id="11" name="Rectangle 10">
              <a:extLst>
                <a:ext uri="{FF2B5EF4-FFF2-40B4-BE49-F238E27FC236}">
                  <a16:creationId xmlns:a16="http://schemas.microsoft.com/office/drawing/2014/main" id="{7A959962-7DC1-15D1-4A39-0F3BFEEEC8E8}"/>
                </a:ext>
              </a:extLst>
            </p:cNvPr>
            <p:cNvSpPr/>
            <p:nvPr/>
          </p:nvSpPr>
          <p:spPr>
            <a:xfrm>
              <a:off x="914400" y="2414588"/>
              <a:ext cx="2143125" cy="1914525"/>
            </a:xfrm>
            <a:prstGeom prst="rect">
              <a:avLst/>
            </a:prstGeom>
            <a:solidFill>
              <a:srgbClr val="F76B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i-LK" dirty="0">
                  <a:effectLst/>
                </a:rPr>
                <a:t>ප්‍රතිපත්ති </a:t>
              </a:r>
              <a:r>
                <a:rPr lang="si-LK" dirty="0" err="1">
                  <a:effectLst/>
                </a:rPr>
                <a:t>සංක්ෂිප්තය</a:t>
              </a:r>
              <a:r>
                <a:rPr lang="si-LK" dirty="0">
                  <a:effectLst/>
                </a:rPr>
                <a:t> </a:t>
              </a:r>
              <a:endParaRPr lang="en-US" dirty="0"/>
            </a:p>
          </p:txBody>
        </p:sp>
        <p:sp>
          <p:nvSpPr>
            <p:cNvPr id="12" name="Rectangle 11">
              <a:extLst>
                <a:ext uri="{FF2B5EF4-FFF2-40B4-BE49-F238E27FC236}">
                  <a16:creationId xmlns:a16="http://schemas.microsoft.com/office/drawing/2014/main" id="{425AA578-30ED-FD83-9E11-08A0B3C9DF04}"/>
                </a:ext>
              </a:extLst>
            </p:cNvPr>
            <p:cNvSpPr/>
            <p:nvPr/>
          </p:nvSpPr>
          <p:spPr>
            <a:xfrm>
              <a:off x="3057525" y="2414588"/>
              <a:ext cx="5529884" cy="1914525"/>
            </a:xfrm>
            <a:prstGeom prst="rect">
              <a:avLst/>
            </a:prstGeom>
            <a:solidFill>
              <a:srgbClr val="FCD4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23EEEAB-B0E2-1650-CB14-765D26226BAE}"/>
                </a:ext>
              </a:extLst>
            </p:cNvPr>
            <p:cNvSpPr/>
            <p:nvPr/>
          </p:nvSpPr>
          <p:spPr>
            <a:xfrm>
              <a:off x="9256645" y="2433638"/>
              <a:ext cx="2143125" cy="1914525"/>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i-LK" sz="1100" dirty="0">
                  <a:effectLst/>
                </a:rPr>
                <a:t>රෙසිලියන්ස් පර්යේෂණ, පුහුණු සහ උපදේශනය</a:t>
              </a:r>
              <a:endParaRPr lang="en-US" sz="1100" dirty="0"/>
            </a:p>
          </p:txBody>
        </p:sp>
      </p:grpSp>
      <p:sp>
        <p:nvSpPr>
          <p:cNvPr id="14" name="TextBox 13">
            <a:extLst>
              <a:ext uri="{FF2B5EF4-FFF2-40B4-BE49-F238E27FC236}">
                <a16:creationId xmlns:a16="http://schemas.microsoft.com/office/drawing/2014/main" id="{E82C740C-C257-A95D-E069-7878585E6DAC}"/>
              </a:ext>
            </a:extLst>
          </p:cNvPr>
          <p:cNvSpPr txBox="1"/>
          <p:nvPr/>
        </p:nvSpPr>
        <p:spPr>
          <a:xfrm>
            <a:off x="1572768" y="774855"/>
            <a:ext cx="4773168" cy="523220"/>
          </a:xfrm>
          <a:prstGeom prst="rect">
            <a:avLst/>
          </a:prstGeom>
          <a:noFill/>
        </p:spPr>
        <p:txBody>
          <a:bodyPr wrap="square">
            <a:spAutoFit/>
          </a:bodyPr>
          <a:lstStyle/>
          <a:p>
            <a:pPr marL="0" marR="0">
              <a:spcBef>
                <a:spcPts val="0"/>
              </a:spcBef>
              <a:spcAft>
                <a:spcPts val="0"/>
              </a:spcAft>
            </a:pPr>
            <a:r>
              <a:rPr lang="si-LK" sz="1400" b="1" dirty="0">
                <a:solidFill>
                  <a:srgbClr val="F86AA2"/>
                </a:solidFill>
                <a:effectLst/>
              </a:rPr>
              <a:t>ශ්‍රී ලංකාවේ කාන්තා ආගමික නායිකාවන් හට සංවාදයේ සහ සමථකරණයේ ප්‍රබල මග පෙන්වන්නන් විය </a:t>
            </a:r>
            <a:r>
              <a:rPr lang="si-LK" sz="1400" b="1" dirty="0" err="1">
                <a:solidFill>
                  <a:srgbClr val="F86AA2"/>
                </a:solidFill>
                <a:effectLst/>
              </a:rPr>
              <a:t>හැකිය</a:t>
            </a:r>
            <a:r>
              <a:rPr lang="si-LK" sz="1400" b="1" dirty="0">
                <a:solidFill>
                  <a:srgbClr val="F86AA2"/>
                </a:solidFill>
                <a:effectLst/>
              </a:rPr>
              <a:t>. </a:t>
            </a:r>
            <a:endParaRPr lang="en-US" sz="1400" b="1" dirty="0">
              <a:solidFill>
                <a:srgbClr val="F86AA2"/>
              </a:solidFill>
              <a:effectLst/>
              <a:latin typeface="Calibri" panose="020F0502020204030204" pitchFamily="34" charset="0"/>
              <a:ea typeface="Calibri" panose="020F0502020204030204" pitchFamily="34" charset="0"/>
            </a:endParaRPr>
          </a:p>
        </p:txBody>
      </p:sp>
      <p:sp>
        <p:nvSpPr>
          <p:cNvPr id="6" name="Rectangle 5">
            <a:extLst>
              <a:ext uri="{FF2B5EF4-FFF2-40B4-BE49-F238E27FC236}">
                <a16:creationId xmlns:a16="http://schemas.microsoft.com/office/drawing/2014/main" id="{448E34C3-5708-E90B-2D05-0A34193ABDC1}"/>
              </a:ext>
            </a:extLst>
          </p:cNvPr>
          <p:cNvSpPr/>
          <p:nvPr/>
        </p:nvSpPr>
        <p:spPr>
          <a:xfrm>
            <a:off x="283465" y="9590314"/>
            <a:ext cx="2742764" cy="132806"/>
          </a:xfrm>
          <a:prstGeom prst="rect">
            <a:avLst/>
          </a:prstGeom>
          <a:solidFill>
            <a:srgbClr val="F86A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C75F47F-AC04-8FFC-CFEC-DE416463EBE3}"/>
              </a:ext>
            </a:extLst>
          </p:cNvPr>
          <p:cNvSpPr txBox="1"/>
          <p:nvPr/>
        </p:nvSpPr>
        <p:spPr>
          <a:xfrm>
            <a:off x="4305646" y="1377306"/>
            <a:ext cx="2337816" cy="7848302"/>
          </a:xfrm>
          <a:prstGeom prst="rect">
            <a:avLst/>
          </a:prstGeom>
          <a:solidFill>
            <a:srgbClr val="FDD5E5"/>
          </a:solidFill>
          <a:ln>
            <a:solidFill>
              <a:schemeClr val="tx1"/>
            </a:solidFill>
          </a:ln>
        </p:spPr>
        <p:txBody>
          <a:bodyPr wrap="square" rtlCol="0">
            <a:spAutoFit/>
          </a:bodyPr>
          <a:lstStyle/>
          <a:p>
            <a:pPr marL="0" marR="0">
              <a:spcBef>
                <a:spcPts val="0"/>
              </a:spcBef>
              <a:spcAft>
                <a:spcPts val="0"/>
              </a:spcAft>
            </a:pPr>
            <a:r>
              <a:rPr lang="si-LK" sz="900" b="1" dirty="0">
                <a:effectLst/>
              </a:rPr>
              <a:t>කරුණු ගොනුව 1:</a:t>
            </a:r>
            <a:br>
              <a:rPr lang="si-LK" sz="900" b="1" dirty="0"/>
            </a:br>
            <a:r>
              <a:rPr lang="si-LK" sz="900" b="1" dirty="0">
                <a:effectLst/>
              </a:rPr>
              <a:t>ශ්‍රී ලංකාවේ කාන්තා ආගමික නායිකාවන්ගේ  සංඛ්‍යාලේඛන </a:t>
            </a:r>
            <a:endParaRPr lang="en-US" sz="900" b="1" dirty="0">
              <a:effectLst/>
              <a:latin typeface="Calibri" panose="020F0502020204030204" pitchFamily="34" charset="0"/>
              <a:ea typeface="Calibri" panose="020F0502020204030204" pitchFamily="34" charset="0"/>
            </a:endParaRPr>
          </a:p>
          <a:p>
            <a:pPr marL="0" marR="0" algn="just">
              <a:spcBef>
                <a:spcPts val="0"/>
              </a:spcBef>
              <a:spcAft>
                <a:spcPts val="0"/>
              </a:spcAft>
            </a:pPr>
            <a:r>
              <a:rPr lang="en-US" sz="900" b="1" dirty="0">
                <a:effectLst/>
                <a:latin typeface="Calibri" panose="020F0502020204030204" pitchFamily="34" charset="0"/>
                <a:ea typeface="Calibri" panose="020F0502020204030204" pitchFamily="34" charset="0"/>
              </a:rPr>
              <a:t> </a:t>
            </a:r>
            <a:endParaRPr lang="en-US" sz="900" dirty="0">
              <a:effectLst/>
              <a:latin typeface="Calibri" panose="020F0502020204030204" pitchFamily="34" charset="0"/>
              <a:ea typeface="Calibri" panose="020F0502020204030204" pitchFamily="34" charset="0"/>
            </a:endParaRPr>
          </a:p>
          <a:p>
            <a:pPr marL="0" marR="0">
              <a:spcBef>
                <a:spcPts val="0"/>
              </a:spcBef>
              <a:spcAft>
                <a:spcPts val="0"/>
              </a:spcAft>
            </a:pPr>
            <a:r>
              <a:rPr lang="si-LK" sz="900" dirty="0" err="1">
                <a:effectLst/>
              </a:rPr>
              <a:t>ජනලේඛන</a:t>
            </a:r>
            <a:r>
              <a:rPr lang="si-LK" sz="900" dirty="0">
                <a:effectLst/>
              </a:rPr>
              <a:t> හා සංඛ්‍යාලේඛන දෙපාර්තමේන්තුවේ නවතම සංගණන වාර්තාවේ ආගමික නායකයන් හෝ ස්ත්‍රී පුරුෂ සමාජභාවය පිළිබඳ ප්‍රකාශිත තොරතුරු කිසිවක් </a:t>
            </a:r>
            <a:r>
              <a:rPr lang="si-LK" sz="900" dirty="0" err="1">
                <a:effectLst/>
              </a:rPr>
              <a:t>නොතිබුණි</a:t>
            </a:r>
            <a:r>
              <a:rPr lang="si-LK" sz="900" dirty="0">
                <a:effectLst/>
              </a:rPr>
              <a:t>. </a:t>
            </a:r>
          </a:p>
          <a:p>
            <a:pPr marL="0" marR="0">
              <a:spcBef>
                <a:spcPts val="0"/>
              </a:spcBef>
              <a:spcAft>
                <a:spcPts val="0"/>
              </a:spcAft>
            </a:pPr>
            <a:endParaRPr lang="si-LK" sz="900" dirty="0">
              <a:effectLst/>
            </a:endParaRPr>
          </a:p>
          <a:p>
            <a:pPr marL="0" marR="0">
              <a:spcBef>
                <a:spcPts val="0"/>
              </a:spcBef>
              <a:spcAft>
                <a:spcPts val="0"/>
              </a:spcAft>
            </a:pPr>
            <a:r>
              <a:rPr lang="si-LK" sz="900" b="1" dirty="0">
                <a:latin typeface="Calibri" panose="020F0502020204030204" pitchFamily="34" charset="0"/>
              </a:rPr>
              <a:t>බෞද්ධ:</a:t>
            </a:r>
          </a:p>
          <a:p>
            <a:pPr marL="0" marR="0">
              <a:spcBef>
                <a:spcPts val="0"/>
              </a:spcBef>
              <a:spcAft>
                <a:spcPts val="0"/>
              </a:spcAft>
            </a:pPr>
            <a:r>
              <a:rPr lang="si-LK" sz="900" dirty="0"/>
              <a:t>බුද්ධ ශාසන අමාත්‍යාංශයට අනුව දස සිල් මැණියෝ 2874 ක් සහ ආරාම 723 ක ඔවුන් වැඩ වාසය කරති. භික්‍ෂුණීන් වහන්සේලා ලෙස පැවිදි වීම ආරම්භ වූයේ 1998 දීය. නමුත් රජය තවමත් ඔවුන් සම්පූර්ණයෙන් හඳුනා ගැනීමට අවශ්‍ය වේ. ඇතැම් භික්ෂූන් වහන්සේලාට අනූව 2023 වන විට ආරාම 500 ක පමණ භික්ෂුණීන් වහන්සේලා 2000 ක් පමණ වැඩ වාසය කරති. මෙය බුද්ධ ශාසන අමාත්‍යාංශයට අනුව භික්ෂූන් වහන්සේලා 45 560 ක් සිටින පසුබිමක වන අතර ඉන් 20 364 ක් උපසම්පදාව ලබා ඇත. මීට අමතරව, බෞද්ධ භික්ෂූන් වහන්සේලා වැඩ සිටින විහාරස්ථාන 10 206 ක්  ඇත.</a:t>
            </a:r>
            <a:endParaRPr lang="en-US" sz="900" dirty="0"/>
          </a:p>
          <a:p>
            <a:pPr marL="0" marR="0">
              <a:spcBef>
                <a:spcPts val="0"/>
              </a:spcBef>
              <a:spcAft>
                <a:spcPts val="0"/>
              </a:spcAft>
            </a:pPr>
            <a:endParaRPr lang="en-US" sz="900" dirty="0">
              <a:effectLst/>
              <a:latin typeface="Calibri" panose="020F0502020204030204" pitchFamily="34" charset="0"/>
              <a:ea typeface="Calibri" panose="020F0502020204030204" pitchFamily="34" charset="0"/>
            </a:endParaRPr>
          </a:p>
          <a:p>
            <a:pPr marL="0" marR="0">
              <a:spcBef>
                <a:spcPts val="0"/>
              </a:spcBef>
              <a:spcAft>
                <a:spcPts val="0"/>
              </a:spcAft>
            </a:pPr>
            <a:r>
              <a:rPr lang="si-LK" sz="900" b="1" dirty="0" err="1">
                <a:effectLst/>
              </a:rPr>
              <a:t>රෝමානු</a:t>
            </a:r>
            <a:r>
              <a:rPr lang="si-LK" sz="900" b="1" dirty="0">
                <a:effectLst/>
              </a:rPr>
              <a:t> කතෝලික ධර්මය:</a:t>
            </a:r>
          </a:p>
          <a:p>
            <a:pPr marL="0" marR="0">
              <a:spcBef>
                <a:spcPts val="0"/>
              </a:spcBef>
              <a:spcAft>
                <a:spcPts val="0"/>
              </a:spcAft>
            </a:pPr>
            <a:r>
              <a:rPr lang="si-LK" sz="900" dirty="0">
                <a:effectLst/>
              </a:rPr>
              <a:t>රෝමානු  කතෝලික පල්ලියේ නියෝජිතයා ප්‍රකාශ කළේ එහි පිරිමි ආගමික සභා 25 ක්, කාන්තා ආගමික සභා 33 ක්</a:t>
            </a:r>
            <a:r>
              <a:rPr lang="en-US" sz="900" dirty="0">
                <a:effectLst/>
              </a:rPr>
              <a:t>,</a:t>
            </a:r>
            <a:r>
              <a:rPr lang="si-LK" sz="900" dirty="0">
                <a:effectLst/>
              </a:rPr>
              <a:t> සහ පැවිදි ක්‍රියාකාරී සොහොයුරියන් සභා 05 ක් ඇති බවයි. පැවිදි </a:t>
            </a:r>
            <a:r>
              <a:rPr lang="si-LK" sz="900" dirty="0" err="1">
                <a:effectLst/>
              </a:rPr>
              <a:t>පූජකවරුන්</a:t>
            </a:r>
            <a:r>
              <a:rPr lang="si-LK" sz="900" dirty="0">
                <a:effectLst/>
              </a:rPr>
              <a:t> සංඛ්‍යාව 788 </a:t>
            </a:r>
            <a:r>
              <a:rPr lang="si-LK" sz="900" dirty="0" err="1">
                <a:effectLst/>
              </a:rPr>
              <a:t>කි</a:t>
            </a:r>
            <a:r>
              <a:rPr lang="si-LK" sz="900" dirty="0">
                <a:effectLst/>
              </a:rPr>
              <a:t>. කන්‍යා සොහොයුරියන් සංඛ්‍යාව 2280 කි. භාවනාශීලී  සහෝදරයන්  165 ක් සහ  භාවනාශීලී සොහොයුරියන්  165 ක් ද සිටිති. </a:t>
            </a:r>
            <a:br>
              <a:rPr lang="si-LK" sz="900" dirty="0"/>
            </a:br>
            <a:endParaRPr lang="en-US" sz="900" dirty="0">
              <a:effectLst/>
              <a:latin typeface="Calibri" panose="020F0502020204030204" pitchFamily="34" charset="0"/>
              <a:ea typeface="Calibri" panose="020F0502020204030204" pitchFamily="34" charset="0"/>
            </a:endParaRPr>
          </a:p>
          <a:p>
            <a:pPr marL="0" marR="0">
              <a:spcBef>
                <a:spcPts val="0"/>
              </a:spcBef>
              <a:spcAft>
                <a:spcPts val="0"/>
              </a:spcAft>
            </a:pPr>
            <a:r>
              <a:rPr lang="si-LK" sz="900" b="1" dirty="0">
                <a:effectLst/>
              </a:rPr>
              <a:t>ඉස්ලාම්:</a:t>
            </a:r>
            <a:r>
              <a:rPr lang="si-LK" sz="900" dirty="0">
                <a:effectLst/>
              </a:rPr>
              <a:t> </a:t>
            </a:r>
          </a:p>
          <a:p>
            <a:pPr marL="0" marR="0">
              <a:spcBef>
                <a:spcPts val="0"/>
              </a:spcBef>
              <a:spcAft>
                <a:spcPts val="0"/>
              </a:spcAft>
            </a:pPr>
            <a:r>
              <a:rPr lang="si-LK" sz="900" dirty="0">
                <a:effectLst/>
              </a:rPr>
              <a:t>සමස්ත ලංකා ජමියතුල් උලමා මූලාශ්‍රවලට අනුව 2023 දී ශ්‍රී ලංකාවේ මවුලවිවරුන් 15,000 ක් සහ මවුලවියාවරියන් 6000 ක් සිටිති. </a:t>
            </a:r>
          </a:p>
          <a:p>
            <a:pPr marL="0" marR="0">
              <a:spcBef>
                <a:spcPts val="0"/>
              </a:spcBef>
              <a:spcAft>
                <a:spcPts val="0"/>
              </a:spcAft>
            </a:pPr>
            <a:endParaRPr lang="si-LK" sz="900" b="1" dirty="0">
              <a:latin typeface="Calibri" panose="020F0502020204030204" pitchFamily="34" charset="0"/>
              <a:ea typeface="Calibri" panose="020F0502020204030204" pitchFamily="34" charset="0"/>
            </a:endParaRPr>
          </a:p>
          <a:p>
            <a:pPr marL="0" marR="0">
              <a:spcBef>
                <a:spcPts val="0"/>
              </a:spcBef>
              <a:spcAft>
                <a:spcPts val="0"/>
              </a:spcAft>
            </a:pPr>
            <a:r>
              <a:rPr lang="si-LK" sz="900" b="1" dirty="0">
                <a:effectLst/>
              </a:rPr>
              <a:t>හින්දු ආගම:</a:t>
            </a:r>
            <a:r>
              <a:rPr lang="si-LK" sz="900" dirty="0">
                <a:effectLst/>
              </a:rPr>
              <a:t> </a:t>
            </a:r>
          </a:p>
          <a:p>
            <a:r>
              <a:rPr lang="si-LK" sz="900" dirty="0">
                <a:effectLst/>
              </a:rPr>
              <a:t>ශ්‍රි  ලංකාවේ ජනප්‍රිය ශිවවාදය, ශක්ති ආගම හෝ මුරුගන් / කතරගම භක්තිය තුල  කාන්තා ආගමික නායිකාවන් සුවිශේෂී කාණ්ඩක් ලෙස හඳුනා ගැනීම අපහසුය . </a:t>
            </a:r>
            <a:endParaRPr lang="en-US" sz="900" dirty="0"/>
          </a:p>
          <a:p>
            <a:endParaRPr lang="en-US" sz="900" dirty="0"/>
          </a:p>
          <a:p>
            <a:r>
              <a:rPr lang="si-LK" sz="900" dirty="0">
                <a:effectLst/>
              </a:rPr>
              <a:t>චින්මයා මීසම සහ රාම ක්‍රිෂ්ණ මීසම : ශ්‍රී ලංකාවේ පැවිදි කාන්තා ආගමික නායිකාවන් ස්වල්ප දෙනෙක් සිටිති.</a:t>
            </a:r>
            <a:endParaRPr lang="en-US" sz="900" dirty="0">
              <a:effectLst/>
            </a:endParaRPr>
          </a:p>
          <a:p>
            <a:endParaRPr lang="en-US" sz="900" dirty="0">
              <a:effectLst/>
              <a:latin typeface="Calibri" panose="020F0502020204030204" pitchFamily="34" charset="0"/>
              <a:ea typeface="Calibri" panose="020F0502020204030204" pitchFamily="34" charset="0"/>
            </a:endParaRPr>
          </a:p>
          <a:p>
            <a:pPr marL="0" marR="0">
              <a:spcBef>
                <a:spcPts val="0"/>
              </a:spcBef>
              <a:spcAft>
                <a:spcPts val="0"/>
              </a:spcAft>
            </a:pPr>
            <a:r>
              <a:rPr lang="si-LK" sz="900" dirty="0">
                <a:effectLst/>
              </a:rPr>
              <a:t>බ්‍රහ්ම කුමාරි: බ්‍රහ්ම කුමාරි, ශ්‍රී ලංකාවේ අනුගාමිකයින් 5000-6000ක් පමණ සිටින රාජයෝග භාවනාව ප්‍රවර්ධනය කරන අධ්‍යාත්මික ව්‍යාපාරයකි. පුද්ගලික සන්නිවේදනයක සඳහන් වූයේ සාමාජිකයින්ගෙන් 80% කට වඩා වැඩි ප්‍රමාණයක නායකත්වය </a:t>
            </a:r>
            <a:r>
              <a:rPr lang="si-LK" sz="900" dirty="0" err="1">
                <a:effectLst/>
              </a:rPr>
              <a:t>කාන්තාවන්ගෙන්</a:t>
            </a:r>
            <a:r>
              <a:rPr lang="si-LK" sz="900" dirty="0">
                <a:effectLst/>
              </a:rPr>
              <a:t> සමන්විත වන බවයි. </a:t>
            </a:r>
            <a:endParaRPr lang="en-US" sz="900" dirty="0">
              <a:effectLst/>
              <a:latin typeface="Calibri" panose="020F0502020204030204" pitchFamily="34" charset="0"/>
              <a:ea typeface="Calibri" panose="020F0502020204030204" pitchFamily="34" charset="0"/>
            </a:endParaRPr>
          </a:p>
        </p:txBody>
      </p:sp>
      <p:sp>
        <p:nvSpPr>
          <p:cNvPr id="3" name="TextBox 2">
            <a:extLst>
              <a:ext uri="{FF2B5EF4-FFF2-40B4-BE49-F238E27FC236}">
                <a16:creationId xmlns:a16="http://schemas.microsoft.com/office/drawing/2014/main" id="{BB7546F6-4FFA-EC12-1A56-40106C8E2539}"/>
              </a:ext>
            </a:extLst>
          </p:cNvPr>
          <p:cNvSpPr txBox="1"/>
          <p:nvPr/>
        </p:nvSpPr>
        <p:spPr>
          <a:xfrm>
            <a:off x="3641315" y="9255666"/>
            <a:ext cx="3002147" cy="553998"/>
          </a:xfrm>
          <a:prstGeom prst="rect">
            <a:avLst/>
          </a:prstGeom>
          <a:solidFill>
            <a:srgbClr val="F86AA2"/>
          </a:solidFill>
        </p:spPr>
        <p:txBody>
          <a:bodyPr wrap="square" rtlCol="0">
            <a:spAutoFit/>
          </a:bodyPr>
          <a:lstStyle/>
          <a:p>
            <a:r>
              <a:rPr lang="en-GB" sz="1000" b="1" i="1" dirty="0">
                <a:solidFill>
                  <a:schemeClr val="bg1"/>
                </a:solidFill>
                <a:effectLst/>
                <a:latin typeface="Calibri" panose="020F0502020204030204" pitchFamily="34" charset="0"/>
                <a:ea typeface="Times New Roman" panose="02020603050405020304" pitchFamily="18" charset="0"/>
                <a:cs typeface="Arial Unicode MS"/>
              </a:rPr>
              <a:t>“</a:t>
            </a:r>
            <a:r>
              <a:rPr lang="si-LK" sz="1000" b="1" i="1" dirty="0">
                <a:solidFill>
                  <a:schemeClr val="bg1"/>
                </a:solidFill>
                <a:effectLst/>
                <a:latin typeface="Calibri" panose="020F0502020204030204" pitchFamily="34" charset="0"/>
                <a:ea typeface="Times New Roman" panose="02020603050405020304" pitchFamily="18" charset="0"/>
                <a:cs typeface="Iskoola Pota" panose="020B0502040204020203" pitchFamily="34" charset="0"/>
              </a:rPr>
              <a:t>කාන්තා</a:t>
            </a:r>
            <a:r>
              <a:rPr lang="si-LK" sz="1000" b="1" i="1" dirty="0">
                <a:solidFill>
                  <a:schemeClr val="bg1"/>
                </a:solidFill>
                <a:effectLst/>
                <a:latin typeface="Calibri" panose="020F0502020204030204" pitchFamily="34" charset="0"/>
                <a:ea typeface="Times New Roman" panose="02020603050405020304" pitchFamily="18" charset="0"/>
                <a:cs typeface="Arial Unicode MS"/>
              </a:rPr>
              <a:t> </a:t>
            </a:r>
            <a:r>
              <a:rPr lang="si-LK" sz="1000" b="1" i="1" dirty="0">
                <a:solidFill>
                  <a:schemeClr val="bg1"/>
                </a:solidFill>
                <a:effectLst/>
                <a:latin typeface="Calibri" panose="020F0502020204030204" pitchFamily="34" charset="0"/>
                <a:ea typeface="Times New Roman" panose="02020603050405020304" pitchFamily="18" charset="0"/>
                <a:cs typeface="Iskoola Pota" panose="020B0502040204020203" pitchFamily="34" charset="0"/>
              </a:rPr>
              <a:t>ආගමික</a:t>
            </a:r>
            <a:r>
              <a:rPr lang="si-LK" sz="1000" b="1" i="1" dirty="0">
                <a:solidFill>
                  <a:schemeClr val="bg1"/>
                </a:solidFill>
                <a:effectLst/>
                <a:latin typeface="Calibri" panose="020F0502020204030204" pitchFamily="34" charset="0"/>
                <a:ea typeface="Times New Roman" panose="02020603050405020304" pitchFamily="18" charset="0"/>
                <a:cs typeface="Arial Unicode MS"/>
              </a:rPr>
              <a:t> </a:t>
            </a:r>
            <a:r>
              <a:rPr lang="si-LK" sz="1000" b="1" i="1" dirty="0">
                <a:solidFill>
                  <a:schemeClr val="bg1"/>
                </a:solidFill>
                <a:effectLst/>
                <a:latin typeface="Calibri" panose="020F0502020204030204" pitchFamily="34" charset="0"/>
                <a:ea typeface="Times New Roman" panose="02020603050405020304" pitchFamily="18" charset="0"/>
                <a:cs typeface="Iskoola Pota" panose="020B0502040204020203" pitchFamily="34" charset="0"/>
              </a:rPr>
              <a:t>නායකයන්</a:t>
            </a:r>
            <a:r>
              <a:rPr lang="si-LK" sz="1000" b="1" i="1" dirty="0">
                <a:solidFill>
                  <a:schemeClr val="bg1"/>
                </a:solidFill>
                <a:effectLst/>
                <a:latin typeface="Calibri" panose="020F0502020204030204" pitchFamily="34" charset="0"/>
                <a:ea typeface="Times New Roman" panose="02020603050405020304" pitchFamily="18" charset="0"/>
                <a:cs typeface="Arial Unicode MS"/>
              </a:rPr>
              <a:t> </a:t>
            </a:r>
            <a:r>
              <a:rPr lang="si-LK" sz="1000" b="1" i="1" dirty="0">
                <a:solidFill>
                  <a:schemeClr val="bg1"/>
                </a:solidFill>
                <a:effectLst/>
                <a:latin typeface="Calibri" panose="020F0502020204030204" pitchFamily="34" charset="0"/>
                <a:ea typeface="Times New Roman" panose="02020603050405020304" pitchFamily="18" charset="0"/>
                <a:cs typeface="Iskoola Pota" panose="020B0502040204020203" pitchFamily="34" charset="0"/>
              </a:rPr>
              <a:t>දෙවරක්</a:t>
            </a:r>
            <a:r>
              <a:rPr lang="si-LK" sz="1000" b="1" i="1" dirty="0">
                <a:solidFill>
                  <a:schemeClr val="bg1"/>
                </a:solidFill>
                <a:effectLst/>
                <a:latin typeface="Calibri" panose="020F0502020204030204" pitchFamily="34" charset="0"/>
                <a:ea typeface="Times New Roman" panose="02020603050405020304" pitchFamily="18" charset="0"/>
                <a:cs typeface="Arial Unicode MS"/>
              </a:rPr>
              <a:t> </a:t>
            </a:r>
            <a:r>
              <a:rPr lang="si-LK" sz="1000" b="1" i="1" dirty="0">
                <a:solidFill>
                  <a:schemeClr val="bg1"/>
                </a:solidFill>
                <a:effectLst/>
                <a:latin typeface="Calibri" panose="020F0502020204030204" pitchFamily="34" charset="0"/>
                <a:ea typeface="Times New Roman" panose="02020603050405020304" pitchFamily="18" charset="0"/>
                <a:cs typeface="Iskoola Pota" panose="020B0502040204020203" pitchFamily="34" charset="0"/>
              </a:rPr>
              <a:t>වෙනස්</a:t>
            </a:r>
            <a:r>
              <a:rPr lang="si-LK" sz="1000" b="1" i="1" dirty="0">
                <a:solidFill>
                  <a:schemeClr val="bg1"/>
                </a:solidFill>
                <a:effectLst/>
                <a:latin typeface="Calibri" panose="020F0502020204030204" pitchFamily="34" charset="0"/>
                <a:ea typeface="Times New Roman" panose="02020603050405020304" pitchFamily="18" charset="0"/>
                <a:cs typeface="Arial Unicode MS"/>
              </a:rPr>
              <a:t> </a:t>
            </a:r>
            <a:r>
              <a:rPr lang="si-LK" sz="1000" b="1" i="1" dirty="0">
                <a:solidFill>
                  <a:schemeClr val="bg1"/>
                </a:solidFill>
                <a:effectLst/>
                <a:latin typeface="Calibri" panose="020F0502020204030204" pitchFamily="34" charset="0"/>
                <a:ea typeface="Times New Roman" panose="02020603050405020304" pitchFamily="18" charset="0"/>
                <a:cs typeface="Iskoola Pota" panose="020B0502040204020203" pitchFamily="34" charset="0"/>
              </a:rPr>
              <a:t>කොට</a:t>
            </a:r>
            <a:r>
              <a:rPr lang="si-LK" sz="1000" b="1" i="1" dirty="0">
                <a:solidFill>
                  <a:schemeClr val="bg1"/>
                </a:solidFill>
                <a:effectLst/>
                <a:latin typeface="Calibri" panose="020F0502020204030204" pitchFamily="34" charset="0"/>
                <a:ea typeface="Times New Roman" panose="02020603050405020304" pitchFamily="18" charset="0"/>
                <a:cs typeface="Arial Unicode MS"/>
              </a:rPr>
              <a:t> </a:t>
            </a:r>
            <a:r>
              <a:rPr lang="si-LK" sz="1000" b="1" i="1" dirty="0">
                <a:solidFill>
                  <a:schemeClr val="bg1"/>
                </a:solidFill>
                <a:effectLst/>
                <a:latin typeface="Calibri" panose="020F0502020204030204" pitchFamily="34" charset="0"/>
                <a:ea typeface="Times New Roman" panose="02020603050405020304" pitchFamily="18" charset="0"/>
                <a:cs typeface="Iskoola Pota" panose="020B0502040204020203" pitchFamily="34" charset="0"/>
              </a:rPr>
              <a:t>සැලකීමට</a:t>
            </a:r>
            <a:r>
              <a:rPr lang="si-LK" sz="1000" b="1" i="1" dirty="0">
                <a:solidFill>
                  <a:schemeClr val="bg1"/>
                </a:solidFill>
                <a:effectLst/>
                <a:latin typeface="Calibri" panose="020F0502020204030204" pitchFamily="34" charset="0"/>
                <a:ea typeface="Times New Roman" panose="02020603050405020304" pitchFamily="18" charset="0"/>
                <a:cs typeface="Arial Unicode MS"/>
              </a:rPr>
              <a:t> </a:t>
            </a:r>
            <a:r>
              <a:rPr lang="si-LK" sz="1000" b="1" i="1" dirty="0">
                <a:solidFill>
                  <a:schemeClr val="bg1"/>
                </a:solidFill>
                <a:effectLst/>
                <a:latin typeface="Calibri" panose="020F0502020204030204" pitchFamily="34" charset="0"/>
                <a:ea typeface="Times New Roman" panose="02020603050405020304" pitchFamily="18" charset="0"/>
                <a:cs typeface="Iskoola Pota" panose="020B0502040204020203" pitchFamily="34" charset="0"/>
              </a:rPr>
              <a:t>ලක්</a:t>
            </a:r>
            <a:r>
              <a:rPr lang="si-LK" sz="1000" b="1" i="1" dirty="0">
                <a:solidFill>
                  <a:schemeClr val="bg1"/>
                </a:solidFill>
                <a:effectLst/>
                <a:latin typeface="Calibri" panose="020F0502020204030204" pitchFamily="34" charset="0"/>
                <a:ea typeface="Times New Roman" panose="02020603050405020304" pitchFamily="18" charset="0"/>
                <a:cs typeface="Arial Unicode MS"/>
              </a:rPr>
              <a:t> </a:t>
            </a:r>
            <a:r>
              <a:rPr lang="si-LK" sz="1000" b="1" i="1" dirty="0">
                <a:solidFill>
                  <a:schemeClr val="bg1"/>
                </a:solidFill>
                <a:effectLst/>
                <a:latin typeface="Calibri" panose="020F0502020204030204" pitchFamily="34" charset="0"/>
                <a:ea typeface="Times New Roman" panose="02020603050405020304" pitchFamily="18" charset="0"/>
                <a:cs typeface="Iskoola Pota" panose="020B0502040204020203" pitchFamily="34" charset="0"/>
              </a:rPr>
              <a:t>වේ</a:t>
            </a:r>
            <a:r>
              <a:rPr lang="en-GB" sz="1000" b="1" i="1" dirty="0">
                <a:solidFill>
                  <a:schemeClr val="bg1"/>
                </a:solidFill>
                <a:effectLst/>
                <a:latin typeface="Calibri" panose="020F0502020204030204" pitchFamily="34" charset="0"/>
                <a:ea typeface="Times New Roman" panose="02020603050405020304" pitchFamily="18" charset="0"/>
                <a:cs typeface="Arial Unicode MS"/>
              </a:rPr>
              <a:t>. </a:t>
            </a:r>
            <a:r>
              <a:rPr lang="si-LK" sz="1000" b="1" i="1" dirty="0">
                <a:solidFill>
                  <a:schemeClr val="bg1"/>
                </a:solidFill>
                <a:effectLst/>
                <a:latin typeface="Calibri" panose="020F0502020204030204" pitchFamily="34" charset="0"/>
                <a:ea typeface="Times New Roman" panose="02020603050405020304" pitchFamily="18" charset="0"/>
                <a:cs typeface="Iskoola Pota" panose="020B0502040204020203" pitchFamily="34" charset="0"/>
              </a:rPr>
              <a:t>වරක්</a:t>
            </a:r>
            <a:r>
              <a:rPr lang="si-LK" sz="1000" b="1" i="1" dirty="0">
                <a:solidFill>
                  <a:schemeClr val="bg1"/>
                </a:solidFill>
                <a:effectLst/>
                <a:latin typeface="Calibri" panose="020F0502020204030204" pitchFamily="34" charset="0"/>
                <a:ea typeface="Times New Roman" panose="02020603050405020304" pitchFamily="18" charset="0"/>
                <a:cs typeface="Arial Unicode MS"/>
              </a:rPr>
              <a:t> </a:t>
            </a:r>
            <a:r>
              <a:rPr lang="si-LK" sz="1000" b="1" i="1" dirty="0">
                <a:solidFill>
                  <a:schemeClr val="bg1"/>
                </a:solidFill>
                <a:effectLst/>
                <a:latin typeface="Calibri" panose="020F0502020204030204" pitchFamily="34" charset="0"/>
                <a:ea typeface="Times New Roman" panose="02020603050405020304" pitchFamily="18" charset="0"/>
                <a:cs typeface="Iskoola Pota" panose="020B0502040204020203" pitchFamily="34" charset="0"/>
              </a:rPr>
              <a:t>කාන්තාවක්</a:t>
            </a:r>
            <a:r>
              <a:rPr lang="si-LK" sz="1000" b="1" i="1" dirty="0">
                <a:solidFill>
                  <a:schemeClr val="bg1"/>
                </a:solidFill>
                <a:effectLst/>
                <a:latin typeface="Calibri" panose="020F0502020204030204" pitchFamily="34" charset="0"/>
                <a:ea typeface="Times New Roman" panose="02020603050405020304" pitchFamily="18" charset="0"/>
                <a:cs typeface="Arial Unicode MS"/>
              </a:rPr>
              <a:t> </a:t>
            </a:r>
            <a:r>
              <a:rPr lang="si-LK" sz="1000" b="1" i="1" dirty="0">
                <a:solidFill>
                  <a:schemeClr val="bg1"/>
                </a:solidFill>
                <a:effectLst/>
                <a:latin typeface="Calibri" panose="020F0502020204030204" pitchFamily="34" charset="0"/>
                <a:ea typeface="Times New Roman" panose="02020603050405020304" pitchFamily="18" charset="0"/>
                <a:cs typeface="Iskoola Pota" panose="020B0502040204020203" pitchFamily="34" charset="0"/>
              </a:rPr>
              <a:t>වීම</a:t>
            </a:r>
            <a:r>
              <a:rPr lang="si-LK" sz="1000" b="1" i="1" dirty="0">
                <a:solidFill>
                  <a:schemeClr val="bg1"/>
                </a:solidFill>
                <a:effectLst/>
                <a:latin typeface="Calibri" panose="020F0502020204030204" pitchFamily="34" charset="0"/>
                <a:ea typeface="Times New Roman" panose="02020603050405020304" pitchFamily="18" charset="0"/>
                <a:cs typeface="Arial Unicode MS"/>
              </a:rPr>
              <a:t> </a:t>
            </a:r>
            <a:r>
              <a:rPr lang="si-LK" sz="1000" b="1" i="1" dirty="0">
                <a:solidFill>
                  <a:schemeClr val="bg1"/>
                </a:solidFill>
                <a:effectLst/>
                <a:latin typeface="Calibri" panose="020F0502020204030204" pitchFamily="34" charset="0"/>
                <a:ea typeface="Times New Roman" panose="02020603050405020304" pitchFamily="18" charset="0"/>
                <a:cs typeface="Iskoola Pota" panose="020B0502040204020203" pitchFamily="34" charset="0"/>
              </a:rPr>
              <a:t>සහ</a:t>
            </a:r>
            <a:r>
              <a:rPr lang="si-LK" sz="1000" b="1" i="1" dirty="0">
                <a:solidFill>
                  <a:schemeClr val="bg1"/>
                </a:solidFill>
                <a:effectLst/>
                <a:latin typeface="Calibri" panose="020F0502020204030204" pitchFamily="34" charset="0"/>
                <a:ea typeface="Times New Roman" panose="02020603050405020304" pitchFamily="18" charset="0"/>
                <a:cs typeface="Arial Unicode MS"/>
              </a:rPr>
              <a:t> </a:t>
            </a:r>
            <a:r>
              <a:rPr lang="si-LK" sz="1000" b="1" i="1" dirty="0">
                <a:solidFill>
                  <a:schemeClr val="bg1"/>
                </a:solidFill>
                <a:effectLst/>
                <a:latin typeface="Calibri" panose="020F0502020204030204" pitchFamily="34" charset="0"/>
                <a:ea typeface="Times New Roman" panose="02020603050405020304" pitchFamily="18" charset="0"/>
                <a:cs typeface="Iskoola Pota" panose="020B0502040204020203" pitchFamily="34" charset="0"/>
              </a:rPr>
              <a:t>පසුව</a:t>
            </a:r>
            <a:r>
              <a:rPr lang="si-LK" sz="1000" b="1" i="1" dirty="0">
                <a:solidFill>
                  <a:schemeClr val="bg1"/>
                </a:solidFill>
                <a:effectLst/>
                <a:latin typeface="Calibri" panose="020F0502020204030204" pitchFamily="34" charset="0"/>
                <a:ea typeface="Times New Roman" panose="02020603050405020304" pitchFamily="18" charset="0"/>
                <a:cs typeface="Arial Unicode MS"/>
              </a:rPr>
              <a:t> </a:t>
            </a:r>
            <a:r>
              <a:rPr lang="si-LK" sz="1000" b="1" i="1" dirty="0">
                <a:solidFill>
                  <a:schemeClr val="bg1"/>
                </a:solidFill>
                <a:effectLst/>
                <a:latin typeface="Calibri" panose="020F0502020204030204" pitchFamily="34" charset="0"/>
                <a:ea typeface="Times New Roman" panose="02020603050405020304" pitchFamily="18" charset="0"/>
                <a:cs typeface="Iskoola Pota" panose="020B0502040204020203" pitchFamily="34" charset="0"/>
              </a:rPr>
              <a:t>ආගමික</a:t>
            </a:r>
            <a:r>
              <a:rPr lang="si-LK" sz="1000" b="1" i="1" dirty="0">
                <a:solidFill>
                  <a:schemeClr val="bg1"/>
                </a:solidFill>
                <a:effectLst/>
                <a:latin typeface="Calibri" panose="020F0502020204030204" pitchFamily="34" charset="0"/>
                <a:ea typeface="Times New Roman" panose="02020603050405020304" pitchFamily="18" charset="0"/>
                <a:cs typeface="Arial Unicode MS"/>
              </a:rPr>
              <a:t> </a:t>
            </a:r>
            <a:r>
              <a:rPr lang="si-LK" sz="1000" b="1" i="1" dirty="0">
                <a:solidFill>
                  <a:schemeClr val="bg1"/>
                </a:solidFill>
                <a:effectLst/>
                <a:latin typeface="Calibri" panose="020F0502020204030204" pitchFamily="34" charset="0"/>
                <a:ea typeface="Times New Roman" panose="02020603050405020304" pitchFamily="18" charset="0"/>
                <a:cs typeface="Iskoola Pota" panose="020B0502040204020203" pitchFamily="34" charset="0"/>
              </a:rPr>
              <a:t>නායිකාවක්</a:t>
            </a:r>
            <a:r>
              <a:rPr lang="en-GB" sz="1000" b="1" i="1" dirty="0">
                <a:solidFill>
                  <a:schemeClr val="bg1"/>
                </a:solidFill>
                <a:effectLst/>
                <a:latin typeface="Calibri" panose="020F0502020204030204" pitchFamily="34" charset="0"/>
                <a:ea typeface="Times New Roman" panose="02020603050405020304" pitchFamily="18" charset="0"/>
                <a:cs typeface="Arial Unicode MS"/>
              </a:rPr>
              <a:t>  </a:t>
            </a:r>
            <a:r>
              <a:rPr lang="si-LK" sz="1000" b="1" i="1" dirty="0">
                <a:solidFill>
                  <a:schemeClr val="bg1"/>
                </a:solidFill>
                <a:effectLst/>
                <a:latin typeface="Calibri" panose="020F0502020204030204" pitchFamily="34" charset="0"/>
                <a:ea typeface="Times New Roman" panose="02020603050405020304" pitchFamily="18" charset="0"/>
                <a:cs typeface="Iskoola Pota" panose="020B0502040204020203" pitchFamily="34" charset="0"/>
              </a:rPr>
              <a:t>වීම</a:t>
            </a:r>
            <a:r>
              <a:rPr lang="en-US" sz="1000" b="1" i="1" dirty="0">
                <a:solidFill>
                  <a:schemeClr val="bg1"/>
                </a:solidFill>
                <a:effectLst/>
                <a:latin typeface="Calibri" panose="020F0502020204030204" pitchFamily="34" charset="0"/>
                <a:ea typeface="Times New Roman" panose="02020603050405020304" pitchFamily="18" charset="0"/>
                <a:cs typeface="Iskoola Pota" panose="020B0502040204020203" pitchFamily="34" charset="0"/>
              </a:rPr>
              <a:t> </a:t>
            </a:r>
            <a:r>
              <a:rPr lang="si-LK" sz="1000" b="1" i="1" dirty="0">
                <a:solidFill>
                  <a:schemeClr val="bg1"/>
                </a:solidFill>
                <a:effectLst/>
                <a:latin typeface="Calibri" panose="020F0502020204030204" pitchFamily="34" charset="0"/>
                <a:ea typeface="Times New Roman" panose="02020603050405020304" pitchFamily="18" charset="0"/>
                <a:cs typeface="Iskoola Pota" panose="020B0502040204020203" pitchFamily="34" charset="0"/>
              </a:rPr>
              <a:t>නිසාය.</a:t>
            </a:r>
            <a:r>
              <a:rPr lang="en-GB" sz="1000" b="1" i="1" dirty="0">
                <a:solidFill>
                  <a:schemeClr val="bg1"/>
                </a:solidFill>
                <a:effectLst/>
                <a:latin typeface="Calibri" panose="020F0502020204030204" pitchFamily="34" charset="0"/>
                <a:ea typeface="Times New Roman" panose="02020603050405020304" pitchFamily="18" charset="0"/>
                <a:cs typeface="Arial Unicode MS"/>
              </a:rPr>
              <a:t>”</a:t>
            </a:r>
            <a:endParaRPr lang="en-GB" sz="1000" dirty="0">
              <a:solidFill>
                <a:schemeClr val="bg1"/>
              </a:solidFill>
              <a:effectLst/>
              <a:latin typeface="Calibri" panose="020F0502020204030204" pitchFamily="34" charset="0"/>
              <a:ea typeface="Times New Roman" panose="02020603050405020304" pitchFamily="18" charset="0"/>
              <a:cs typeface="Arial Unicode MS"/>
            </a:endParaRPr>
          </a:p>
        </p:txBody>
      </p:sp>
      <p:sp>
        <p:nvSpPr>
          <p:cNvPr id="4" name="TextBox 3">
            <a:extLst>
              <a:ext uri="{FF2B5EF4-FFF2-40B4-BE49-F238E27FC236}">
                <a16:creationId xmlns:a16="http://schemas.microsoft.com/office/drawing/2014/main" id="{B0B4BC27-6C85-8536-3F3A-91A3459F9FF1}"/>
              </a:ext>
            </a:extLst>
          </p:cNvPr>
          <p:cNvSpPr txBox="1"/>
          <p:nvPr/>
        </p:nvSpPr>
        <p:spPr>
          <a:xfrm>
            <a:off x="63580" y="9171533"/>
            <a:ext cx="3517143" cy="400110"/>
          </a:xfrm>
          <a:prstGeom prst="rect">
            <a:avLst/>
          </a:prstGeom>
          <a:noFill/>
        </p:spPr>
        <p:txBody>
          <a:bodyPr wrap="square" rtlCol="0">
            <a:spAutoFit/>
          </a:bodyPr>
          <a:lstStyle/>
          <a:p>
            <a:pPr algn="ctr"/>
            <a:r>
              <a:rPr lang="si-LK" sz="1000" dirty="0">
                <a:effectLst/>
              </a:rPr>
              <a:t>රූපය 1: ශ්‍රී ලංකාවේ කාන්තා ආගමික නායිකාවන්ගේ ස්ත්‍රී පුරුෂ සමාජභාවය </a:t>
            </a:r>
            <a:endParaRPr lang="en-US" sz="1000" dirty="0">
              <a:latin typeface="Calibri" panose="020F0502020204030204" pitchFamily="34" charset="0"/>
            </a:endParaRPr>
          </a:p>
        </p:txBody>
      </p:sp>
      <p:sp>
        <p:nvSpPr>
          <p:cNvPr id="17" name="TextBox 16">
            <a:extLst>
              <a:ext uri="{FF2B5EF4-FFF2-40B4-BE49-F238E27FC236}">
                <a16:creationId xmlns:a16="http://schemas.microsoft.com/office/drawing/2014/main" id="{E58905DA-486A-87EA-316B-562C03BFC0D8}"/>
              </a:ext>
            </a:extLst>
          </p:cNvPr>
          <p:cNvSpPr txBox="1"/>
          <p:nvPr/>
        </p:nvSpPr>
        <p:spPr>
          <a:xfrm>
            <a:off x="222873" y="9659779"/>
            <a:ext cx="1371382" cy="246221"/>
          </a:xfrm>
          <a:prstGeom prst="rect">
            <a:avLst/>
          </a:prstGeom>
          <a:noFill/>
        </p:spPr>
        <p:txBody>
          <a:bodyPr wrap="square" rtlCol="0">
            <a:spAutoFit/>
          </a:bodyPr>
          <a:lstStyle/>
          <a:p>
            <a:r>
              <a:rPr lang="en-US" sz="1000" dirty="0" err="1">
                <a:solidFill>
                  <a:srgbClr val="7030A0"/>
                </a:solidFill>
              </a:rPr>
              <a:t>www.resiliencertc.org</a:t>
            </a:r>
            <a:endParaRPr lang="en-US" sz="1000" dirty="0">
              <a:solidFill>
                <a:srgbClr val="7030A0"/>
              </a:solidFill>
            </a:endParaRPr>
          </a:p>
        </p:txBody>
      </p:sp>
      <p:sp>
        <p:nvSpPr>
          <p:cNvPr id="18" name="TextBox 17">
            <a:extLst>
              <a:ext uri="{FF2B5EF4-FFF2-40B4-BE49-F238E27FC236}">
                <a16:creationId xmlns:a16="http://schemas.microsoft.com/office/drawing/2014/main" id="{155D37D5-945C-89AF-FFEB-5431F497B0FF}"/>
              </a:ext>
            </a:extLst>
          </p:cNvPr>
          <p:cNvSpPr txBox="1"/>
          <p:nvPr/>
        </p:nvSpPr>
        <p:spPr>
          <a:xfrm>
            <a:off x="233172" y="799903"/>
            <a:ext cx="1205969" cy="400110"/>
          </a:xfrm>
          <a:prstGeom prst="rect">
            <a:avLst/>
          </a:prstGeom>
          <a:noFill/>
        </p:spPr>
        <p:txBody>
          <a:bodyPr wrap="square" rtlCol="0">
            <a:spAutoFit/>
          </a:bodyPr>
          <a:lstStyle/>
          <a:p>
            <a:r>
              <a:rPr lang="si-LK" sz="1000" dirty="0">
                <a:effectLst/>
              </a:rPr>
              <a:t>මාර්තු 28  2023,</a:t>
            </a:r>
            <a:br>
              <a:rPr lang="si-LK" sz="1000" dirty="0"/>
            </a:br>
            <a:r>
              <a:rPr lang="si-LK" sz="1000" dirty="0">
                <a:effectLst/>
              </a:rPr>
              <a:t>කොළඹ, ශ්‍රී ලංකාව </a:t>
            </a:r>
            <a:endParaRPr lang="en-US" sz="1000" dirty="0"/>
          </a:p>
        </p:txBody>
      </p:sp>
      <p:pic>
        <p:nvPicPr>
          <p:cNvPr id="8" name="Graphic 7">
            <a:extLst>
              <a:ext uri="{FF2B5EF4-FFF2-40B4-BE49-F238E27FC236}">
                <a16:creationId xmlns:a16="http://schemas.microsoft.com/office/drawing/2014/main" id="{DACD9642-88C6-7B86-F4B8-1640D7EA212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3172" y="7688607"/>
            <a:ext cx="4023360" cy="1360207"/>
          </a:xfrm>
          <a:prstGeom prst="rect">
            <a:avLst/>
          </a:prstGeom>
        </p:spPr>
      </p:pic>
    </p:spTree>
    <p:extLst>
      <p:ext uri="{BB962C8B-B14F-4D97-AF65-F5344CB8AC3E}">
        <p14:creationId xmlns:p14="http://schemas.microsoft.com/office/powerpoint/2010/main" val="546745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1EB3CE0-FE00-3B82-E46A-18069376F6A5}"/>
              </a:ext>
            </a:extLst>
          </p:cNvPr>
          <p:cNvSpPr txBox="1"/>
          <p:nvPr/>
        </p:nvSpPr>
        <p:spPr>
          <a:xfrm>
            <a:off x="4075176" y="452458"/>
            <a:ext cx="2615184" cy="8339328"/>
          </a:xfrm>
          <a:prstGeom prst="rect">
            <a:avLst/>
          </a:prstGeom>
          <a:noFill/>
        </p:spPr>
        <p:txBody>
          <a:bodyPr wrap="square" rtlCol="0">
            <a:spAutoFit/>
          </a:bodyPr>
          <a:lstStyle/>
          <a:p>
            <a:endParaRPr lang="en-US" dirty="0"/>
          </a:p>
        </p:txBody>
      </p:sp>
      <p:sp>
        <p:nvSpPr>
          <p:cNvPr id="7" name="TextBox 6">
            <a:extLst>
              <a:ext uri="{FF2B5EF4-FFF2-40B4-BE49-F238E27FC236}">
                <a16:creationId xmlns:a16="http://schemas.microsoft.com/office/drawing/2014/main" id="{BEAE2139-43A2-122E-C4F5-D7619F439193}"/>
              </a:ext>
            </a:extLst>
          </p:cNvPr>
          <p:cNvSpPr txBox="1"/>
          <p:nvPr/>
        </p:nvSpPr>
        <p:spPr>
          <a:xfrm>
            <a:off x="214884" y="182880"/>
            <a:ext cx="3860292" cy="1692771"/>
          </a:xfrm>
          <a:prstGeom prst="rect">
            <a:avLst/>
          </a:prstGeom>
          <a:noFill/>
        </p:spPr>
        <p:txBody>
          <a:bodyPr wrap="square" rtlCol="0">
            <a:spAutoFit/>
          </a:bodyPr>
          <a:lstStyle/>
          <a:p>
            <a:r>
              <a:rPr lang="si-LK" sz="1200" b="1"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සංවාදය සහ සමථකරණය සඳහා ඇති විධිමත් වේදිකා කාන්තා ආගමික නායිකාවන්  නිසිලෙස අන්තර්කරණය කර නැත. </a:t>
            </a:r>
            <a:endParaRPr lang="en-US" sz="1200" b="1"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endParaRPr>
          </a:p>
          <a:p>
            <a:r>
              <a:rPr lang="si-LK" sz="10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ශ්‍රී</a:t>
            </a:r>
            <a:r>
              <a:rPr lang="si-LK" sz="1000" kern="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a:t>
            </a:r>
            <a:r>
              <a:rPr lang="si-LK" sz="10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ලංකාව</a:t>
            </a:r>
            <a:r>
              <a:rPr lang="si-LK" sz="1000" kern="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a:t>
            </a:r>
            <a:r>
              <a:rPr lang="si-LK" sz="10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තුළ සංවාදය සහ</a:t>
            </a:r>
            <a:r>
              <a:rPr lang="si-LK" sz="1000" kern="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a:t>
            </a:r>
            <a:r>
              <a:rPr lang="si-LK" sz="10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සමථකරණය</a:t>
            </a:r>
            <a:r>
              <a:rPr lang="si-LK" sz="1000" kern="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a:t>
            </a:r>
            <a:r>
              <a:rPr lang="si-LK" sz="10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සඳහා</a:t>
            </a:r>
            <a:r>
              <a:rPr lang="en-GB" sz="10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  </a:t>
            </a:r>
            <a:r>
              <a:rPr lang="si-LK" sz="10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ජාතික හා දිස්ත්‍රික් මට්ටමින් ක්‍රියාත්මක වේදිකා කිහිපයක් ඇත,</a:t>
            </a:r>
            <a:r>
              <a:rPr lang="si-LK" sz="1000" kern="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a:t>
            </a:r>
            <a:r>
              <a:rPr lang="si-LK" sz="10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උදාහරණයක් ලෙස සමථ මණ්ඩල, දිස්ත්‍රික් අන්තර් ආගමික කමිටු සහ දිස්ත්‍රික්</a:t>
            </a:r>
            <a:r>
              <a:rPr lang="si-LK" sz="1000" kern="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a:t>
            </a:r>
            <a:r>
              <a:rPr lang="si-LK" sz="1000" kern="1200" dirty="0" err="1">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ප්‍රතිසන්ධාන</a:t>
            </a:r>
            <a:r>
              <a:rPr lang="si-LK" sz="1000" kern="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a:t>
            </a:r>
            <a:r>
              <a:rPr lang="si-LK" sz="10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කමිටු. කෙසේ වෙතත්, එවැනි වේදිකාවල කාන්තා ආගමික නායිකාවන්ගේ</a:t>
            </a:r>
            <a:r>
              <a:rPr lang="en-GB" sz="10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  </a:t>
            </a:r>
            <a:r>
              <a:rPr lang="si-LK" sz="10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සහභාගීත්වය</a:t>
            </a:r>
            <a:r>
              <a:rPr lang="si-LK" sz="1000" kern="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a:t>
            </a:r>
            <a:r>
              <a:rPr lang="si-LK" sz="10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වැඩිදියුණු කළ</a:t>
            </a:r>
            <a:r>
              <a:rPr lang="si-LK" sz="1000" kern="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a:t>
            </a:r>
            <a:r>
              <a:rPr lang="si-LK" sz="1000" kern="1200" dirty="0" err="1">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හැකිය</a:t>
            </a:r>
            <a:r>
              <a:rPr lang="en-GB" sz="10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 (Fact Box 2 </a:t>
            </a:r>
            <a:r>
              <a:rPr lang="si-LK" sz="10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සහ</a:t>
            </a:r>
            <a:r>
              <a:rPr lang="en-GB" sz="10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 3).</a:t>
            </a:r>
            <a:endParaRPr lang="en-GB" sz="1000" dirty="0">
              <a:effectLst/>
              <a:latin typeface="Times New Roman" panose="02020603050405020304" pitchFamily="18" charset="0"/>
              <a:ea typeface="Times New Roman" panose="02020603050405020304" pitchFamily="18" charset="0"/>
            </a:endParaRPr>
          </a:p>
          <a:p>
            <a:r>
              <a:rPr lang="en-US" sz="1000" kern="1200" dirty="0">
                <a:solidFill>
                  <a:srgbClr val="000000"/>
                </a:solidFill>
                <a:effectLst/>
                <a:latin typeface="Calibri" panose="020F0502020204030204" pitchFamily="34" charset="0"/>
                <a:ea typeface="Calibri" panose="020F0502020204030204" pitchFamily="34" charset="0"/>
                <a:cs typeface="Iskoola Pota" panose="020B0502040204020203" pitchFamily="34" charset="0"/>
              </a:rPr>
              <a:t> </a:t>
            </a:r>
            <a:endParaRPr lang="en-GB" sz="1000" dirty="0">
              <a:effectLst/>
              <a:latin typeface="Calibri" panose="020F0502020204030204" pitchFamily="34" charset="0"/>
              <a:ea typeface="Times New Roman" panose="02020603050405020304" pitchFamily="18" charset="0"/>
              <a:cs typeface="Arial Unicode MS"/>
            </a:endParaRPr>
          </a:p>
          <a:p>
            <a:pPr marL="0" marR="0" algn="just">
              <a:spcBef>
                <a:spcPts val="0"/>
              </a:spcBef>
              <a:spcAft>
                <a:spcPts val="0"/>
              </a:spcAft>
            </a:pPr>
            <a:endParaRPr lang="en-US" sz="800" dirty="0">
              <a:effectLst/>
              <a:latin typeface="Calibri" panose="020F0502020204030204" pitchFamily="34" charset="0"/>
              <a:ea typeface="Calibri" panose="020F0502020204030204" pitchFamily="34" charset="0"/>
            </a:endParaRPr>
          </a:p>
          <a:p>
            <a:pPr marL="0" marR="0" algn="just">
              <a:spcBef>
                <a:spcPts val="0"/>
              </a:spcBef>
              <a:spcAft>
                <a:spcPts val="0"/>
              </a:spcAft>
            </a:pPr>
            <a:r>
              <a:rPr lang="en-US" sz="1200" dirty="0">
                <a:effectLst/>
                <a:latin typeface="Calibri" panose="020F0502020204030204" pitchFamily="34" charset="0"/>
                <a:ea typeface="Calibri" panose="020F0502020204030204" pitchFamily="34" charset="0"/>
              </a:rPr>
              <a:t> </a:t>
            </a:r>
          </a:p>
        </p:txBody>
      </p:sp>
      <p:graphicFrame>
        <p:nvGraphicFramePr>
          <p:cNvPr id="2" name="Table 1">
            <a:extLst>
              <a:ext uri="{FF2B5EF4-FFF2-40B4-BE49-F238E27FC236}">
                <a16:creationId xmlns:a16="http://schemas.microsoft.com/office/drawing/2014/main" id="{213AA20F-3C33-28B6-E34E-0E647B4DF2A6}"/>
              </a:ext>
            </a:extLst>
          </p:cNvPr>
          <p:cNvGraphicFramePr>
            <a:graphicFrameLocks noGrp="1"/>
          </p:cNvGraphicFramePr>
          <p:nvPr>
            <p:extLst>
              <p:ext uri="{D42A27DB-BD31-4B8C-83A1-F6EECF244321}">
                <p14:modId xmlns:p14="http://schemas.microsoft.com/office/powerpoint/2010/main" val="3195377361"/>
              </p:ext>
            </p:extLst>
          </p:nvPr>
        </p:nvGraphicFramePr>
        <p:xfrm>
          <a:off x="4236720" y="182881"/>
          <a:ext cx="2406396" cy="5058943"/>
        </p:xfrm>
        <a:graphic>
          <a:graphicData uri="http://schemas.openxmlformats.org/drawingml/2006/table">
            <a:tbl>
              <a:tblPr>
                <a:tableStyleId>{5C22544A-7EE6-4342-B048-85BDC9FD1C3A}</a:tableStyleId>
              </a:tblPr>
              <a:tblGrid>
                <a:gridCol w="2406396">
                  <a:extLst>
                    <a:ext uri="{9D8B030D-6E8A-4147-A177-3AD203B41FA5}">
                      <a16:colId xmlns:a16="http://schemas.microsoft.com/office/drawing/2014/main" val="4007713041"/>
                    </a:ext>
                  </a:extLst>
                </a:gridCol>
              </a:tblGrid>
              <a:tr h="4979623">
                <a:tc>
                  <a:txBody>
                    <a:bodyPr/>
                    <a:lstStyle/>
                    <a:p>
                      <a:r>
                        <a:rPr lang="si-LK" sz="1000" b="1"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කරුණු ගොනුව</a:t>
                      </a:r>
                      <a:r>
                        <a:rPr lang="en-US" sz="1000" b="1"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 3: </a:t>
                      </a:r>
                      <a:endParaRPr lang="si-LK" sz="1000" b="1"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endParaRPr>
                    </a:p>
                    <a:p>
                      <a:pPr>
                        <a:lnSpc>
                          <a:spcPts val="1300"/>
                        </a:lnSpc>
                      </a:pPr>
                      <a:br>
                        <a:rPr lang="si-LK" sz="10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br>
                      <a:r>
                        <a:rPr lang="si-LK" sz="1000" b="1" u="sng"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සංවාදය සහ </a:t>
                      </a:r>
                      <a:r>
                        <a:rPr lang="si-LK" sz="1000" b="1" u="sng" kern="1200" dirty="0" err="1">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සමථකරණය</a:t>
                      </a:r>
                      <a:br>
                        <a:rPr lang="si-LK" sz="1000" b="1" u="sng"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br>
                      <a:r>
                        <a:rPr lang="si-LK" sz="10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සංවාදය සහ </a:t>
                      </a:r>
                      <a:r>
                        <a:rPr lang="si-LK" sz="1000" kern="1200" dirty="0" err="1">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සමථකරණය</a:t>
                      </a:r>
                      <a:r>
                        <a:rPr lang="en-GB" sz="10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  </a:t>
                      </a:r>
                      <a:r>
                        <a:rPr lang="si-LK" sz="10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ගැටුම් </a:t>
                      </a:r>
                      <a:r>
                        <a:rPr lang="si-LK" sz="1000" kern="1200" dirty="0" err="1">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නිර්මාණාත්මකව</a:t>
                      </a:r>
                      <a:r>
                        <a:rPr lang="si-LK" sz="10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 විසඳීමට අත්‍යවශ්‍ය මෙවලම් වේ. ගැටුම් වැලැක්වීම සහ විසඳීම සඳහා මෙම ප්‍රවේශයන්  දෙකම භාවිතා කළ හැකිය</a:t>
                      </a:r>
                      <a:r>
                        <a:rPr lang="en-GB" sz="10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 </a:t>
                      </a:r>
                      <a:r>
                        <a:rPr lang="si-LK" sz="10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ගැටුමකට පෙර, අතරතුර හෝ පසුව ඒවා භාවිතා කළ </a:t>
                      </a:r>
                      <a:r>
                        <a:rPr lang="si-LK" sz="1000" kern="1200" dirty="0" err="1">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හැකිය</a:t>
                      </a:r>
                      <a:r>
                        <a:rPr lang="en-GB" sz="10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a:t>
                      </a:r>
                      <a:endParaRPr lang="si-LK" sz="10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endParaRPr>
                    </a:p>
                    <a:p>
                      <a:pPr>
                        <a:lnSpc>
                          <a:spcPts val="1300"/>
                        </a:lnSpc>
                      </a:pPr>
                      <a:endParaRPr lang="en-GB" sz="1000" dirty="0">
                        <a:effectLst/>
                        <a:latin typeface="Calibri" panose="020F0502020204030204" pitchFamily="34" charset="0"/>
                        <a:ea typeface="Times New Roman" panose="02020603050405020304" pitchFamily="18" charset="0"/>
                        <a:cs typeface="Arial Unicode MS"/>
                      </a:endParaRPr>
                    </a:p>
                    <a:p>
                      <a:pPr>
                        <a:lnSpc>
                          <a:spcPts val="1300"/>
                        </a:lnSpc>
                      </a:pPr>
                      <a:r>
                        <a:rPr lang="si-LK" sz="1000" b="1" u="sng"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සංවාදය</a:t>
                      </a:r>
                      <a:r>
                        <a:rPr lang="si-LK" sz="10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 යනු අවබෝධය, විශ්වාසය සහ සබඳතා ගොඩනැගීම සඳහා භාවිතා කරන මෙවලමකි. සංවාදය ප්‍රසිද්ධියේ  විය හැකි නමුත් බොහෝ විට පුද්ගලිකව සහ රහසිගතව සිදු වේ. මෙම ආකෘතිය එක් කෙටි සංවාදයක සිට දීර්ඝ කාලයක් පුරා සිදු කරන ලද මුලපිරීම් දක්වා විහිදේ. ඊට අමතරව, සංවාදයට  පුද්ගලයන් හෝ ප්‍රජාවන්ගේ කණ්ඩායම් සම්බන්ධ විය හැකිය</a:t>
                      </a:r>
                      <a:r>
                        <a:rPr lang="en-GB" sz="10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a:t>
                      </a:r>
                      <a:endParaRPr lang="si-LK" sz="10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endParaRPr>
                    </a:p>
                    <a:p>
                      <a:pPr>
                        <a:lnSpc>
                          <a:spcPts val="1300"/>
                        </a:lnSpc>
                      </a:pPr>
                      <a:endParaRPr lang="en-GB" sz="1000" dirty="0">
                        <a:effectLst/>
                        <a:latin typeface="Calibri" panose="020F0502020204030204" pitchFamily="34" charset="0"/>
                        <a:ea typeface="Times New Roman" panose="02020603050405020304" pitchFamily="18" charset="0"/>
                        <a:cs typeface="Arial Unicode MS"/>
                      </a:endParaRPr>
                    </a:p>
                    <a:p>
                      <a:pPr>
                        <a:lnSpc>
                          <a:spcPts val="1300"/>
                        </a:lnSpc>
                      </a:pPr>
                      <a:r>
                        <a:rPr lang="si-LK" sz="1000" b="1" u="sng" kern="1200" dirty="0" err="1">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සමථකරණය</a:t>
                      </a:r>
                      <a:r>
                        <a:rPr lang="si-LK" sz="10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 යනු ගැටුම් නිරාකරණය කිරීමට සහ ප්‍රචණ්ඩත්වය උත්සන්න වීම නැවැත්වීමට උපකාරී වන තවත් මෙවලමකි -</a:t>
                      </a:r>
                      <a:r>
                        <a:rPr lang="en-GB" sz="10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  </a:t>
                      </a:r>
                      <a:r>
                        <a:rPr lang="si-LK" sz="10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විරුද්ධ පුද්ගලයන් හෝ කණ්ඩායම් එකට එකතු කර විසඳුමක් සෙවීම එයට ඇතුළත් වේ. සමථකරණයේදී බොහෝ විට මධ්‍යස්ථ තෙවන පාර්ශ්වයක් විසින් පහසුකම් සපයනු ලබන සහ/හෝ සහාය ලබාදීම සිදුවේ. මැදිහත්වීම ගැටුම් සමනය කිරීමට සහ බෙදීමෙන් පසු ගැටුම්  නිවාදැමීමට ද භාවිතා කළ හැකි ය.</a:t>
                      </a:r>
                      <a:br>
                        <a:rPr lang="si-LK" sz="10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br>
                      <a:r>
                        <a:rPr lang="en-US" sz="10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Source: </a:t>
                      </a:r>
                      <a:r>
                        <a:rPr lang="en-US" sz="1000" u="sng" kern="1200" dirty="0">
                          <a:solidFill>
                            <a:srgbClr val="0563C1"/>
                          </a:solidFill>
                          <a:effectLst/>
                          <a:latin typeface="Calibri" panose="020F0502020204030204" pitchFamily="34" charset="0"/>
                          <a:ea typeface="Times New Roman" panose="02020603050405020304" pitchFamily="18" charset="0"/>
                          <a:cs typeface="Iskoola Pota" panose="020B0502040204020203" pitchFamily="34" charset="0"/>
                          <a:hlinkClick r:id="rId3"/>
                        </a:rPr>
                        <a:t>www.peaceinsight.org</a:t>
                      </a:r>
                      <a:endParaRPr lang="en-GB" sz="1000" dirty="0">
                        <a:effectLst/>
                        <a:latin typeface="Calibri" panose="020F0502020204030204" pitchFamily="34" charset="0"/>
                        <a:ea typeface="Times New Roman" panose="02020603050405020304" pitchFamily="18" charset="0"/>
                        <a:cs typeface="Arial Unicode MS"/>
                      </a:endParaRPr>
                    </a:p>
                  </a:txBody>
                  <a:tcPr marL="63195" marR="63195" marT="63195" marB="63195">
                    <a:solidFill>
                      <a:srgbClr val="FDD5E5"/>
                    </a:solidFill>
                  </a:tcPr>
                </a:tc>
                <a:extLst>
                  <a:ext uri="{0D108BD9-81ED-4DB2-BD59-A6C34878D82A}">
                    <a16:rowId xmlns:a16="http://schemas.microsoft.com/office/drawing/2014/main" val="1801585937"/>
                  </a:ext>
                </a:extLst>
              </a:tr>
            </a:tbl>
          </a:graphicData>
        </a:graphic>
      </p:graphicFrame>
      <p:sp>
        <p:nvSpPr>
          <p:cNvPr id="6" name="Rectangle 5">
            <a:extLst>
              <a:ext uri="{FF2B5EF4-FFF2-40B4-BE49-F238E27FC236}">
                <a16:creationId xmlns:a16="http://schemas.microsoft.com/office/drawing/2014/main" id="{448E34C3-5708-E90B-2D05-0A34193ABDC1}"/>
              </a:ext>
            </a:extLst>
          </p:cNvPr>
          <p:cNvSpPr/>
          <p:nvPr/>
        </p:nvSpPr>
        <p:spPr>
          <a:xfrm>
            <a:off x="283465" y="9590314"/>
            <a:ext cx="2742764" cy="132806"/>
          </a:xfrm>
          <a:prstGeom prst="rect">
            <a:avLst/>
          </a:prstGeom>
          <a:solidFill>
            <a:srgbClr val="F86A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7" name="Table 16">
            <a:extLst>
              <a:ext uri="{FF2B5EF4-FFF2-40B4-BE49-F238E27FC236}">
                <a16:creationId xmlns:a16="http://schemas.microsoft.com/office/drawing/2014/main" id="{2F476015-E483-9F08-B075-A47444E9DF87}"/>
              </a:ext>
            </a:extLst>
          </p:cNvPr>
          <p:cNvGraphicFramePr>
            <a:graphicFrameLocks noGrp="1"/>
          </p:cNvGraphicFramePr>
          <p:nvPr>
            <p:extLst>
              <p:ext uri="{D42A27DB-BD31-4B8C-83A1-F6EECF244321}">
                <p14:modId xmlns:p14="http://schemas.microsoft.com/office/powerpoint/2010/main" val="2146022098"/>
              </p:ext>
            </p:extLst>
          </p:nvPr>
        </p:nvGraphicFramePr>
        <p:xfrm>
          <a:off x="274394" y="1427159"/>
          <a:ext cx="3675888" cy="4401718"/>
        </p:xfrm>
        <a:graphic>
          <a:graphicData uri="http://schemas.openxmlformats.org/drawingml/2006/table">
            <a:tbl>
              <a:tblPr>
                <a:tableStyleId>{5C22544A-7EE6-4342-B048-85BDC9FD1C3A}</a:tableStyleId>
              </a:tblPr>
              <a:tblGrid>
                <a:gridCol w="3675888">
                  <a:extLst>
                    <a:ext uri="{9D8B030D-6E8A-4147-A177-3AD203B41FA5}">
                      <a16:colId xmlns:a16="http://schemas.microsoft.com/office/drawing/2014/main" val="1122973799"/>
                    </a:ext>
                  </a:extLst>
                </a:gridCol>
              </a:tblGrid>
              <a:tr h="4331674">
                <a:tc>
                  <a:txBody>
                    <a:bodyPr/>
                    <a:lstStyle/>
                    <a:p>
                      <a:pPr>
                        <a:lnSpc>
                          <a:spcPts val="1420"/>
                        </a:lnSpc>
                      </a:pPr>
                      <a:r>
                        <a:rPr lang="si-LK" sz="1100" b="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කරුණු ගොනුව</a:t>
                      </a:r>
                      <a:r>
                        <a:rPr lang="en-GB" sz="1100" b="0" kern="1200" dirty="0">
                          <a:solidFill>
                            <a:srgbClr val="000000"/>
                          </a:solidFill>
                          <a:effectLst/>
                          <a:latin typeface="Iskoola Pota" panose="020B0502040204020203" pitchFamily="34" charset="0"/>
                          <a:ea typeface="Times New Roman" panose="02020603050405020304" pitchFamily="18" charset="0"/>
                          <a:cs typeface="Arial Unicode MS"/>
                        </a:rPr>
                        <a:t> </a:t>
                      </a:r>
                      <a:r>
                        <a:rPr lang="en-GB" sz="1100" b="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 </a:t>
                      </a:r>
                      <a:r>
                        <a:rPr lang="en-US" sz="1100" b="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2</a:t>
                      </a:r>
                      <a:r>
                        <a:rPr lang="si-LK" sz="1100" b="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 ශ්‍රී ලංකාවේ ඇතැම්</a:t>
                      </a:r>
                      <a:r>
                        <a:rPr lang="en-GB" sz="1100" b="0" kern="1200" dirty="0">
                          <a:solidFill>
                            <a:srgbClr val="000000"/>
                          </a:solidFill>
                          <a:effectLst/>
                          <a:latin typeface="Iskoola Pota" panose="020B0502040204020203" pitchFamily="34" charset="0"/>
                          <a:ea typeface="Times New Roman" panose="02020603050405020304" pitchFamily="18" charset="0"/>
                          <a:cs typeface="Arial Unicode MS"/>
                        </a:rPr>
                        <a:t> </a:t>
                      </a:r>
                      <a:r>
                        <a:rPr lang="en-GB" sz="1100" b="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 </a:t>
                      </a:r>
                      <a:r>
                        <a:rPr lang="si-LK" sz="1100" b="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සංවාද සහ සමථකරණ වේදිකාවල කාන්තා ආගමික නායිකාවන්ගේ සහභාගීත්වය </a:t>
                      </a:r>
                      <a:br>
                        <a:rPr lang="si-LK" sz="10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br>
                      <a:br>
                        <a:rPr lang="si-LK" sz="10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br>
                      <a:r>
                        <a:rPr lang="si-LK" sz="1000" b="1"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ප්‍රජා සමථ මණ්ඩල: </a:t>
                      </a:r>
                      <a:br>
                        <a:rPr lang="si-LK" sz="1000" b="1"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br>
                      <a:r>
                        <a:rPr lang="si-LK" sz="10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1981 අංක 72 දරන සමථ මණ්ඩල පනත මගින් 1990 දී ශ්‍රී ලංකාව තුළ ප්‍රජා සමථ මණ්ඩල ස්ථාපිත කරන ලදී. සමථ මණ්ඩල පිහිටුවීමේ අභිප්‍රාය වූයේ මිල අධික හා කාලය </a:t>
                      </a:r>
                      <a:r>
                        <a:rPr lang="si-LK" sz="1000" kern="1200" dirty="0" err="1">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ගතවන</a:t>
                      </a:r>
                      <a:r>
                        <a:rPr lang="si-LK" sz="10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 නඩු වලට විකල්පයක් ලබා දීමෙන් විධිමත් යුක්තිය පසිඳලීමේ, නීතියේ ප්‍රමාදයට පිළියම් යෙදීමයි. එය ඉක්මන්, ලාභදායී, ප්‍රජාව විසින් මෙහෙයවනු ලබන සහ මිනිසුන්ට ප්‍රවේශ විය හැකි ක්‍රියාවලියකි. ප්‍රජා සමථ මණ්ඩල කළමනාකරණය කරනු ලබන්නේ අධිකරණ, බන්ධනාගාර කටයුතු සහ ව්‍යවස්ථා ප්‍රතිසංස්කරණ අමාත්‍යාංශය යටතේ ක්‍රියාත්මක වන සමථ කොමිසම මගිනි. රට පුරා ක්‍රියාකාරී ස්වේච්ඡා මැදිහත්කරුවන් 8,500 කට අධික සංඛ්‍යාවක් සිටින ප්‍රජා සමථ මණ්ඩල 329 ක් ඇත. ශ්‍රී ලංකාවේ ස්වේච්ඡා මැදිහත්කරුවන් 8,500 ක් සිටින නමුත් මේ වනවිට ඒ අතර එකම කාන්තා ආගමික නායිකාවක්වත් නොමැති බැවින් කාන්තා ආගමික  නායිකාවන්ට  වඩවඩාත් අවස්ථා ලබා දිය හැකිය.</a:t>
                      </a:r>
                      <a:endParaRPr lang="en-US" sz="10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endParaRPr>
                    </a:p>
                    <a:p>
                      <a:pPr>
                        <a:lnSpc>
                          <a:spcPts val="1420"/>
                        </a:lnSpc>
                      </a:pPr>
                      <a:endParaRPr lang="en-GB" sz="1000" dirty="0">
                        <a:effectLst/>
                        <a:latin typeface="Calibri" panose="020F0502020204030204" pitchFamily="34" charset="0"/>
                        <a:ea typeface="Times New Roman" panose="02020603050405020304" pitchFamily="18" charset="0"/>
                        <a:cs typeface="Arial Unicode MS"/>
                      </a:endParaRPr>
                    </a:p>
                    <a:p>
                      <a:pPr>
                        <a:lnSpc>
                          <a:spcPts val="1420"/>
                        </a:lnSpc>
                      </a:pPr>
                      <a:r>
                        <a:rPr lang="si-LK" sz="1000" b="1"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දිස්ත්‍රික් අන්තර් ආගමික කමිටු </a:t>
                      </a:r>
                      <a:r>
                        <a:rPr lang="si-LK" sz="900" b="1"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a:t>
                      </a:r>
                      <a:r>
                        <a:rPr lang="en-US" sz="900" b="1"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District Interreligious Committee - </a:t>
                      </a:r>
                      <a:r>
                        <a:rPr lang="en-GB" sz="900" b="1"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DIRC) </a:t>
                      </a:r>
                      <a:r>
                        <a:rPr lang="en-GB" sz="900" b="1" kern="1200" dirty="0">
                          <a:solidFill>
                            <a:srgbClr val="000000"/>
                          </a:solidFill>
                          <a:effectLst/>
                          <a:latin typeface="Iskoola Pota" panose="020B0502040204020203" pitchFamily="34" charset="0"/>
                          <a:ea typeface="Times New Roman" panose="02020603050405020304" pitchFamily="18" charset="0"/>
                          <a:cs typeface="Arial Unicode MS"/>
                        </a:rPr>
                        <a:t>:</a:t>
                      </a:r>
                      <a:br>
                        <a:rPr lang="en-GB" sz="900" b="1"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br>
                      <a:r>
                        <a:rPr lang="si-LK" sz="10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දිස්ත්‍රික් අන්තර් ආගමික කමිටු (</a:t>
                      </a:r>
                      <a:r>
                        <a:rPr lang="en-GB" sz="10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DIRC) 17</a:t>
                      </a:r>
                      <a:r>
                        <a:rPr lang="si-LK" sz="1000" kern="1200" dirty="0" err="1">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ක්</a:t>
                      </a:r>
                      <a:r>
                        <a:rPr lang="si-LK" sz="10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 ඇත. මෙම</a:t>
                      </a:r>
                      <a:r>
                        <a:rPr lang="en-GB" sz="10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 DRIC </a:t>
                      </a:r>
                      <a:r>
                        <a:rPr lang="si-LK" sz="10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වල කාන්තා ආගමික නායකයින් 40-50 </a:t>
                      </a:r>
                      <a:r>
                        <a:rPr lang="si-LK" sz="1000" kern="1200" dirty="0" err="1">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ක්</a:t>
                      </a:r>
                      <a:r>
                        <a:rPr lang="si-LK" sz="10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 පමණ සිටිති. බහුතරයක් බෞද්ධ සහ ක්‍රිස්තියානි නායකයන් වූ අතර ඉස්ලාම් ආගමික නායකයන් සිටින්නේ ඉතා සුළු පිරිසක් පමණි. මෙම</a:t>
                      </a:r>
                      <a:r>
                        <a:rPr lang="en-GB" sz="10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 DRIC </a:t>
                      </a:r>
                      <a:r>
                        <a:rPr lang="si-LK" sz="1000" kern="1200" dirty="0" err="1">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හි</a:t>
                      </a:r>
                      <a:r>
                        <a:rPr lang="si-LK" sz="10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 හින්දු ආගමික නායක නියෝජනයක් </a:t>
                      </a:r>
                      <a:r>
                        <a:rPr lang="si-LK" sz="1000" kern="1200" dirty="0" err="1">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නොතිබුණි</a:t>
                      </a:r>
                      <a:r>
                        <a:rPr lang="en-GB" sz="10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a:t>
                      </a:r>
                      <a:endParaRPr lang="en-GB" sz="1000" dirty="0">
                        <a:effectLst/>
                        <a:latin typeface="Calibri" panose="020F0502020204030204" pitchFamily="34" charset="0"/>
                        <a:ea typeface="Times New Roman" panose="02020603050405020304" pitchFamily="18" charset="0"/>
                        <a:cs typeface="Arial Unicode MS"/>
                      </a:endParaRPr>
                    </a:p>
                    <a:p>
                      <a:pPr marL="0" marR="0" algn="l">
                        <a:lnSpc>
                          <a:spcPts val="1600"/>
                        </a:lnSpc>
                        <a:spcBef>
                          <a:spcPts val="0"/>
                        </a:spcBef>
                        <a:spcAft>
                          <a:spcPts val="0"/>
                        </a:spcAft>
                      </a:pPr>
                      <a:endParaRPr lang="en-US" sz="1000" dirty="0">
                        <a:effectLst/>
                      </a:endParaRPr>
                    </a:p>
                  </a:txBody>
                  <a:tcPr marL="63195" marR="63195" marT="63195" marB="63195">
                    <a:solidFill>
                      <a:srgbClr val="FDD5E5"/>
                    </a:solidFill>
                  </a:tcPr>
                </a:tc>
                <a:extLst>
                  <a:ext uri="{0D108BD9-81ED-4DB2-BD59-A6C34878D82A}">
                    <a16:rowId xmlns:a16="http://schemas.microsoft.com/office/drawing/2014/main" val="791190155"/>
                  </a:ext>
                </a:extLst>
              </a:tr>
            </a:tbl>
          </a:graphicData>
        </a:graphic>
      </p:graphicFrame>
      <p:sp>
        <p:nvSpPr>
          <p:cNvPr id="21" name="TextBox 20">
            <a:extLst>
              <a:ext uri="{FF2B5EF4-FFF2-40B4-BE49-F238E27FC236}">
                <a16:creationId xmlns:a16="http://schemas.microsoft.com/office/drawing/2014/main" id="{BE40490B-588A-1CB1-6253-310647BA1B03}"/>
              </a:ext>
            </a:extLst>
          </p:cNvPr>
          <p:cNvSpPr txBox="1"/>
          <p:nvPr/>
        </p:nvSpPr>
        <p:spPr>
          <a:xfrm>
            <a:off x="4195179" y="5335226"/>
            <a:ext cx="2412246" cy="3843360"/>
          </a:xfrm>
          <a:prstGeom prst="rect">
            <a:avLst/>
          </a:prstGeom>
          <a:noFill/>
          <a:ln>
            <a:noFill/>
          </a:ln>
        </p:spPr>
        <p:txBody>
          <a:bodyPr wrap="square" rtlCol="0">
            <a:spAutoFit/>
          </a:bodyPr>
          <a:lstStyle/>
          <a:p>
            <a:pPr>
              <a:lnSpc>
                <a:spcPts val="1640"/>
              </a:lnSpc>
            </a:pPr>
            <a:r>
              <a:rPr lang="si-LK" sz="10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සංවාදයේ සහ සමථකරණයේ කාන්තා ආගමික නායිකාවන්ගේ භූමිකාව එවැනි විධිමත් හා සංවිධානාත්මක වේදිකාවලට සීමා නොවිය යුතුය. කෙසේ වුව ද , අවිධිමත් අවකාශයන්හිදී පවා සංවාදයේ සහ සමථකරණයේ ඔවුන්ගේ නියැලීම මේදක්වා නොසැලකිය හැකි තරම් වේ.</a:t>
            </a:r>
            <a:endParaRPr lang="en-US" sz="1000" dirty="0">
              <a:effectLst/>
              <a:latin typeface="Calibri" panose="020F0502020204030204" pitchFamily="34" charset="0"/>
              <a:ea typeface="Calibri" panose="020F0502020204030204" pitchFamily="34" charset="0"/>
            </a:endParaRPr>
          </a:p>
          <a:p>
            <a:r>
              <a:rPr lang="si-LK" sz="1200" b="1"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ශ්‍රී ලංකාවේ සමකාලීන සමාජ ප්‍රශ්න ආමන්ත්‍රණය </a:t>
            </a:r>
            <a:r>
              <a:rPr lang="si-LK" sz="1200" b="1" kern="1200" dirty="0" err="1">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කිරීමේදී</a:t>
            </a:r>
            <a:r>
              <a:rPr lang="si-LK" sz="1200" b="1"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 කාන්තා ආගමික නායිකාවන්ට සුවිශේෂී කාර්යභාරයක් ඉටු කළ </a:t>
            </a:r>
            <a:r>
              <a:rPr lang="si-LK" sz="1200" b="1" kern="1200" dirty="0" err="1">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හැකිය</a:t>
            </a:r>
            <a:r>
              <a:rPr lang="en-GB" sz="1200" b="1"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 </a:t>
            </a:r>
            <a:br>
              <a:rPr lang="si-LK" sz="1000" b="1"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br>
            <a:br>
              <a:rPr lang="si-LK" sz="10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br>
            <a:r>
              <a:rPr lang="si-LK" sz="10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ගැටුම් නිරාකරණය සහ සාමය ගොඩනැගීම සඳහා කාන්තාවන්ට ඵලදායී ලෙස දායක විය හැකි ආකාර අවස්ථාවල ලොව පුරා ඔප්පු කර ඇත. ශ්‍රී ලංකාව තුළ ද කාන්තා ආගමික නායිකාවන්ට</a:t>
            </a:r>
            <a:r>
              <a:rPr lang="en-GB" sz="1000" kern="1200" dirty="0">
                <a:solidFill>
                  <a:srgbClr val="000000"/>
                </a:solidFill>
                <a:effectLst/>
                <a:latin typeface="Iskoola Pota" panose="020B0502040204020203" pitchFamily="34" charset="0"/>
                <a:ea typeface="Times New Roman" panose="02020603050405020304" pitchFamily="18" charset="0"/>
                <a:cs typeface="Arial Unicode MS"/>
              </a:rPr>
              <a:t>  </a:t>
            </a:r>
            <a:r>
              <a:rPr lang="en-GB" sz="10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 </a:t>
            </a:r>
            <a:r>
              <a:rPr lang="si-LK" sz="10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සංවාද සහ සමථකරණ</a:t>
            </a:r>
            <a:r>
              <a:rPr lang="en-GB" sz="10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  </a:t>
            </a:r>
            <a:r>
              <a:rPr lang="si-LK" sz="10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තුළින් අන්තර් පුද්ගල, ප්‍රජා සහ ජාතික මට්ටමේ ගැටුම් ආමන්ත්‍රණය </a:t>
            </a:r>
            <a:r>
              <a:rPr lang="si-LK" sz="1000" kern="1200" dirty="0" err="1">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කිරීමේදී</a:t>
            </a:r>
            <a:r>
              <a:rPr lang="si-LK" sz="10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 සැලකිය යුතු</a:t>
            </a:r>
            <a:r>
              <a:rPr lang="en-GB" sz="10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  </a:t>
            </a:r>
            <a:r>
              <a:rPr lang="si-LK" sz="10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කාර්යභාරයක් ඉටු කළ </a:t>
            </a:r>
            <a:r>
              <a:rPr lang="si-LK" sz="1000" kern="1200" dirty="0" err="1">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හැකිය</a:t>
            </a:r>
            <a:r>
              <a:rPr lang="en-GB" sz="10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a:t>
            </a:r>
            <a:endParaRPr lang="en-GB" sz="1000" dirty="0">
              <a:effectLst/>
              <a:latin typeface="Calibri" panose="020F0502020204030204" pitchFamily="34" charset="0"/>
              <a:ea typeface="Times New Roman" panose="02020603050405020304" pitchFamily="18" charset="0"/>
              <a:cs typeface="Arial Unicode MS"/>
            </a:endParaRPr>
          </a:p>
          <a:p>
            <a:pPr>
              <a:lnSpc>
                <a:spcPts val="1640"/>
              </a:lnSpc>
            </a:pPr>
            <a:endParaRPr lang="en-US" sz="1100" dirty="0">
              <a:effectLst/>
              <a:latin typeface="Calibri" panose="020F0502020204030204" pitchFamily="34" charset="0"/>
              <a:ea typeface="Calibri" panose="020F0502020204030204" pitchFamily="34" charset="0"/>
            </a:endParaRPr>
          </a:p>
        </p:txBody>
      </p:sp>
      <p:sp>
        <p:nvSpPr>
          <p:cNvPr id="23" name="TextBox 22">
            <a:extLst>
              <a:ext uri="{FF2B5EF4-FFF2-40B4-BE49-F238E27FC236}">
                <a16:creationId xmlns:a16="http://schemas.microsoft.com/office/drawing/2014/main" id="{55AE1B2D-6E5C-01FA-6CF6-7AF2B0DF087A}"/>
              </a:ext>
            </a:extLst>
          </p:cNvPr>
          <p:cNvSpPr txBox="1"/>
          <p:nvPr/>
        </p:nvSpPr>
        <p:spPr>
          <a:xfrm>
            <a:off x="214884" y="5828877"/>
            <a:ext cx="3878826" cy="4181914"/>
          </a:xfrm>
          <a:prstGeom prst="rect">
            <a:avLst/>
          </a:prstGeom>
          <a:noFill/>
        </p:spPr>
        <p:txBody>
          <a:bodyPr wrap="square">
            <a:spAutoFit/>
          </a:bodyPr>
          <a:lstStyle/>
          <a:p>
            <a:pPr>
              <a:lnSpc>
                <a:spcPts val="1560"/>
              </a:lnSpc>
            </a:pPr>
            <a:r>
              <a:rPr lang="si-LK" sz="10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නිදසුනක් වශයෙන්, පිරිමි ආගමික නායකයින් සමථ මණ්ඩලවලට සම්බන්ධ </a:t>
            </a:r>
            <a:r>
              <a:rPr lang="si-LK" sz="1000" kern="1200" dirty="0" err="1">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වුවද</a:t>
            </a:r>
            <a:r>
              <a:rPr lang="en-GB" sz="10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 </a:t>
            </a:r>
            <a:r>
              <a:rPr lang="si-LK" sz="10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ඒවාට කාන්තා ආගමික නායිකාවන්ද ඇතුලත් කර ගත හැකිය. රජය විසින් මෙහෙයවනු ලබන ප්‍රජා සමථ මණ්ඩලවලට අමතරව, අනෙකුත් සංවාද සහ සමථකරණ වේදිකා රාජ්‍ය නොවන සහ ප්‍රජා පදනම් වූ සංවිධාන විසින් මෙහෙයවනු ලැබේ. කරුණු ගොනුව 2 </a:t>
            </a:r>
            <a:r>
              <a:rPr lang="si-LK" sz="1000" kern="1200" dirty="0" err="1">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හි</a:t>
            </a:r>
            <a:r>
              <a:rPr lang="si-LK" sz="10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 සංඛ්‍යාලේඛනවලට අනුව, රාජ්‍ය සහ රාජ්‍ය නොවන සංවාද සහ සමථකරණ වේදිකාවල කාන්තා ආගමික නායකයින්ගේ සහභාගීත්වය වැඩිදියුණු කළ යුතු බව </a:t>
            </a:r>
            <a:r>
              <a:rPr lang="si-LK" sz="1000" kern="1200" dirty="0" err="1">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පැහැදිලිය</a:t>
            </a:r>
            <a:r>
              <a:rPr lang="en-GB" sz="10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 Asia Foundation </a:t>
            </a:r>
            <a:r>
              <a:rPr lang="si-LK" sz="10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විසින් 2016 වසරේ</a:t>
            </a:r>
            <a:r>
              <a:rPr lang="en-GB" sz="10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 "</a:t>
            </a:r>
            <a:r>
              <a:rPr lang="si-LK" sz="10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කාන්තා </a:t>
            </a:r>
            <a:r>
              <a:rPr lang="si-LK" sz="1000" kern="1200" dirty="0" err="1">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මැදිහත්කරුවන්</a:t>
            </a:r>
            <a:r>
              <a:rPr lang="si-LK" sz="10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 අවබෝධ කර ගැනීම: ශ්‍රී ලංකාවේ ප්‍රජා සමථ මණ්ඩලවල සිටින කාන්තාවන් පිළිබඳ ගැඹුරු අධ්‍යයනයක්</a:t>
            </a:r>
            <a:r>
              <a:rPr lang="en-GB" sz="10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 </a:t>
            </a:r>
            <a:r>
              <a:rPr lang="si-LK" sz="10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යන මැයෙන් වාර්තාවක් නිකුත් කරමින් අවධාරණය කර ඇත්තේ කාන්තාවන්ගේ සහභාගිත්වය අඩුවීම  හේතුවෙන් එවැනි සාකච්ඡා සඳහා කාන්තාවන් සම්බන්ධ කර ගැනීම අත්‍යවශ්‍ය බවයි. පවත්වනු ලබන සියලුම සාකච්ඡාවලට පරිපූර්ණ ප්‍රතිඵලයක් සහ සාකච්ඡාවල නොපෙනෙන පැතිකඩයන් සපුරාලීමේ හැකියාව කාන්තා නියෝජනය මගින් ලැබෙන  බව එම වාර්තාව තවදුරටත් පෙන්වාදෙයි. . මීට අමතරව, ශ්‍රී ලංකාවේ ප්‍රජා සමථ මණ්ඩලවල කාන්තාවන් දැඩි ලෙස අඩුවෙන් නියෝජනය වන බව ඉහත වාර්තාවෙන් පෙන්වා දී ඇත: දළ වශයෙන් 8500 රට පුරා සිටින සමස්ත මැදිහත්කරුවන්ගෙන් 20.6% ක් පමණක් කාන්තාවන් වේ</a:t>
            </a:r>
            <a:r>
              <a:rPr lang="si-LK" sz="18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a:t>
            </a:r>
            <a:endParaRPr lang="en-GB" sz="1800" dirty="0">
              <a:effectLst/>
              <a:latin typeface="Calibri" panose="020F0502020204030204" pitchFamily="34" charset="0"/>
              <a:ea typeface="Times New Roman" panose="02020603050405020304" pitchFamily="18" charset="0"/>
              <a:cs typeface="Arial Unicode MS"/>
            </a:endParaRPr>
          </a:p>
          <a:p>
            <a:pPr marL="0" marR="0">
              <a:lnSpc>
                <a:spcPts val="1620"/>
              </a:lnSpc>
              <a:spcBef>
                <a:spcPts val="0"/>
              </a:spcBef>
              <a:spcAft>
                <a:spcPts val="0"/>
              </a:spcAft>
            </a:pPr>
            <a:endParaRPr lang="en-US" sz="1000" dirty="0">
              <a:effectLst/>
              <a:latin typeface="Calibri" panose="020F0502020204030204" pitchFamily="34" charset="0"/>
              <a:ea typeface="Calibri" panose="020F0502020204030204" pitchFamily="34" charset="0"/>
            </a:endParaRPr>
          </a:p>
          <a:p>
            <a:pPr marL="0" marR="0">
              <a:lnSpc>
                <a:spcPts val="1620"/>
              </a:lnSpc>
              <a:spcBef>
                <a:spcPts val="0"/>
              </a:spcBef>
              <a:spcAft>
                <a:spcPts val="0"/>
              </a:spcAft>
            </a:pPr>
            <a:endParaRPr lang="en-US" sz="1100" dirty="0">
              <a:effectLst/>
              <a:latin typeface="Calibri" panose="020F0502020204030204" pitchFamily="34" charset="0"/>
              <a:ea typeface="Calibri" panose="020F0502020204030204" pitchFamily="34" charset="0"/>
            </a:endParaRPr>
          </a:p>
        </p:txBody>
      </p:sp>
      <p:sp>
        <p:nvSpPr>
          <p:cNvPr id="24" name="TextBox 23">
            <a:extLst>
              <a:ext uri="{FF2B5EF4-FFF2-40B4-BE49-F238E27FC236}">
                <a16:creationId xmlns:a16="http://schemas.microsoft.com/office/drawing/2014/main" id="{6B8FBA48-8EE3-C086-FF43-55451978DEDF}"/>
              </a:ext>
            </a:extLst>
          </p:cNvPr>
          <p:cNvSpPr txBox="1"/>
          <p:nvPr/>
        </p:nvSpPr>
        <p:spPr>
          <a:xfrm>
            <a:off x="3695075" y="9178586"/>
            <a:ext cx="2912350" cy="564269"/>
          </a:xfrm>
          <a:prstGeom prst="rect">
            <a:avLst/>
          </a:prstGeom>
          <a:solidFill>
            <a:srgbClr val="F86AA2"/>
          </a:solidFill>
        </p:spPr>
        <p:txBody>
          <a:bodyPr wrap="square" rtlCol="0">
            <a:spAutoFit/>
          </a:bodyPr>
          <a:lstStyle/>
          <a:p>
            <a:r>
              <a:rPr lang="en-GB" sz="1000" i="1" kern="1200" dirty="0">
                <a:solidFill>
                  <a:schemeClr val="bg1"/>
                </a:solidFill>
                <a:effectLst/>
                <a:latin typeface="Google Sans"/>
                <a:ea typeface="Times New Roman" panose="02020603050405020304" pitchFamily="18" charset="0"/>
                <a:cs typeface="Iskoola Pota" panose="020B0502040204020203" pitchFamily="34" charset="0"/>
              </a:rPr>
              <a:t>"</a:t>
            </a:r>
            <a:r>
              <a:rPr lang="si-LK" sz="1000" i="1" kern="1200" dirty="0">
                <a:solidFill>
                  <a:schemeClr val="bg1"/>
                </a:solidFill>
                <a:effectLst/>
                <a:latin typeface="Google Sans"/>
                <a:ea typeface="Times New Roman" panose="02020603050405020304" pitchFamily="18" charset="0"/>
                <a:cs typeface="Iskoola Pota" panose="020B0502040204020203" pitchFamily="34" charset="0"/>
              </a:rPr>
              <a:t>කාන්තා ආගමික නායිකාවන්ට</a:t>
            </a:r>
            <a:r>
              <a:rPr lang="si-LK" sz="1000" i="1" kern="1200" dirty="0">
                <a:solidFill>
                  <a:schemeClr val="bg1"/>
                </a:solidFill>
                <a:effectLst/>
                <a:latin typeface="Calibri" panose="020F0502020204030204" pitchFamily="34" charset="0"/>
                <a:ea typeface="Times New Roman" panose="02020603050405020304" pitchFamily="18" charset="0"/>
                <a:cs typeface="Google Sans"/>
              </a:rPr>
              <a:t> </a:t>
            </a:r>
            <a:r>
              <a:rPr lang="si-LK" sz="1000" i="1" kern="1200" dirty="0">
                <a:solidFill>
                  <a:schemeClr val="bg1"/>
                </a:solidFill>
                <a:effectLst/>
                <a:latin typeface="Google Sans"/>
                <a:ea typeface="Times New Roman" panose="02020603050405020304" pitchFamily="18" charset="0"/>
                <a:cs typeface="Iskoola Pota" panose="020B0502040204020203" pitchFamily="34" charset="0"/>
              </a:rPr>
              <a:t>සංවාදයේ සහ</a:t>
            </a:r>
            <a:r>
              <a:rPr lang="si-LK" sz="1000" i="1" kern="1200" dirty="0">
                <a:solidFill>
                  <a:schemeClr val="bg1"/>
                </a:solidFill>
                <a:effectLst/>
                <a:latin typeface="Calibri" panose="020F0502020204030204" pitchFamily="34" charset="0"/>
                <a:ea typeface="Times New Roman" panose="02020603050405020304" pitchFamily="18" charset="0"/>
                <a:cs typeface="Google Sans"/>
              </a:rPr>
              <a:t> </a:t>
            </a:r>
            <a:r>
              <a:rPr lang="si-LK" sz="1000" i="1" kern="1200" dirty="0" err="1">
                <a:solidFill>
                  <a:schemeClr val="bg1"/>
                </a:solidFill>
                <a:effectLst/>
                <a:latin typeface="Google Sans"/>
                <a:ea typeface="Times New Roman" panose="02020603050405020304" pitchFamily="18" charset="0"/>
                <a:cs typeface="Iskoola Pota" panose="020B0502040204020203" pitchFamily="34" charset="0"/>
              </a:rPr>
              <a:t>මැදිහත්වීම්වල</a:t>
            </a:r>
            <a:r>
              <a:rPr lang="si-LK" sz="1000" i="1" kern="1200" dirty="0">
                <a:solidFill>
                  <a:schemeClr val="bg1"/>
                </a:solidFill>
                <a:effectLst/>
                <a:latin typeface="Calibri" panose="020F0502020204030204" pitchFamily="34" charset="0"/>
                <a:ea typeface="Times New Roman" panose="02020603050405020304" pitchFamily="18" charset="0"/>
                <a:cs typeface="Google Sans"/>
              </a:rPr>
              <a:t> </a:t>
            </a:r>
            <a:r>
              <a:rPr lang="si-LK" sz="1000" i="1" kern="1200" dirty="0">
                <a:solidFill>
                  <a:schemeClr val="bg1"/>
                </a:solidFill>
                <a:effectLst/>
                <a:latin typeface="Google Sans"/>
                <a:ea typeface="Times New Roman" panose="02020603050405020304" pitchFamily="18" charset="0"/>
                <a:cs typeface="Iskoola Pota" panose="020B0502040204020203" pitchFamily="34" charset="0"/>
              </a:rPr>
              <a:t>යෙදීමට වැඩි අවස්ථා ලබා දිය යුතුයි</a:t>
            </a:r>
            <a:r>
              <a:rPr lang="en-GB" sz="1000" i="1" kern="1200" dirty="0">
                <a:solidFill>
                  <a:schemeClr val="bg1"/>
                </a:solidFill>
                <a:effectLst/>
                <a:latin typeface="Google Sans"/>
                <a:ea typeface="Times New Roman" panose="02020603050405020304" pitchFamily="18" charset="0"/>
                <a:cs typeface="Iskoola Pota" panose="020B0502040204020203" pitchFamily="34" charset="0"/>
              </a:rPr>
              <a:t>"</a:t>
            </a:r>
            <a:endParaRPr lang="en-GB" sz="1000" dirty="0">
              <a:solidFill>
                <a:schemeClr val="bg1"/>
              </a:solidFill>
              <a:effectLst/>
              <a:latin typeface="Calibri" panose="020F0502020204030204" pitchFamily="34" charset="0"/>
              <a:ea typeface="Times New Roman" panose="02020603050405020304" pitchFamily="18" charset="0"/>
              <a:cs typeface="Arial Unicode MS"/>
            </a:endParaRPr>
          </a:p>
          <a:p>
            <a:pPr marR="0" lvl="0">
              <a:spcBef>
                <a:spcPts val="0"/>
              </a:spcBef>
              <a:spcAft>
                <a:spcPts val="0"/>
              </a:spcAft>
            </a:pPr>
            <a:endParaRPr lang="en-US" sz="1000" dirty="0">
              <a:solidFill>
                <a:schemeClr val="bg1"/>
              </a:solidFill>
              <a:effectLst/>
              <a:latin typeface="Calibri" panose="020F0502020204030204" pitchFamily="34" charset="0"/>
              <a:ea typeface="Calibri" panose="020F0502020204030204" pitchFamily="34" charset="0"/>
            </a:endParaRPr>
          </a:p>
        </p:txBody>
      </p:sp>
      <p:sp>
        <p:nvSpPr>
          <p:cNvPr id="25" name="TextBox 24">
            <a:extLst>
              <a:ext uri="{FF2B5EF4-FFF2-40B4-BE49-F238E27FC236}">
                <a16:creationId xmlns:a16="http://schemas.microsoft.com/office/drawing/2014/main" id="{EBB80B7C-0BC1-0B40-51F0-6D0B6D491047}"/>
              </a:ext>
            </a:extLst>
          </p:cNvPr>
          <p:cNvSpPr txBox="1"/>
          <p:nvPr/>
        </p:nvSpPr>
        <p:spPr>
          <a:xfrm>
            <a:off x="222873" y="9659779"/>
            <a:ext cx="1371382" cy="246221"/>
          </a:xfrm>
          <a:prstGeom prst="rect">
            <a:avLst/>
          </a:prstGeom>
          <a:noFill/>
        </p:spPr>
        <p:txBody>
          <a:bodyPr wrap="square" rtlCol="0">
            <a:spAutoFit/>
          </a:bodyPr>
          <a:lstStyle/>
          <a:p>
            <a:r>
              <a:rPr lang="en-US" sz="1000" dirty="0" err="1">
                <a:solidFill>
                  <a:srgbClr val="7030A0"/>
                </a:solidFill>
              </a:rPr>
              <a:t>www.resiliencertc.org</a:t>
            </a:r>
            <a:endParaRPr lang="en-US" sz="1000" dirty="0">
              <a:solidFill>
                <a:srgbClr val="7030A0"/>
              </a:solidFill>
            </a:endParaRPr>
          </a:p>
        </p:txBody>
      </p:sp>
    </p:spTree>
    <p:extLst>
      <p:ext uri="{BB962C8B-B14F-4D97-AF65-F5344CB8AC3E}">
        <p14:creationId xmlns:p14="http://schemas.microsoft.com/office/powerpoint/2010/main" val="3986486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42872A8-4EE5-5BB4-0C56-B89864DF41AE}"/>
              </a:ext>
            </a:extLst>
          </p:cNvPr>
          <p:cNvSpPr/>
          <p:nvPr/>
        </p:nvSpPr>
        <p:spPr>
          <a:xfrm>
            <a:off x="283465" y="9590314"/>
            <a:ext cx="2742764" cy="132806"/>
          </a:xfrm>
          <a:prstGeom prst="rect">
            <a:avLst/>
          </a:prstGeom>
          <a:solidFill>
            <a:srgbClr val="F86A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18E33BDB-5674-EB38-1F6E-27EAE802FF1D}"/>
              </a:ext>
            </a:extLst>
          </p:cNvPr>
          <p:cNvSpPr txBox="1"/>
          <p:nvPr/>
        </p:nvSpPr>
        <p:spPr>
          <a:xfrm>
            <a:off x="210886" y="9673960"/>
            <a:ext cx="1371382" cy="246221"/>
          </a:xfrm>
          <a:prstGeom prst="rect">
            <a:avLst/>
          </a:prstGeom>
          <a:noFill/>
        </p:spPr>
        <p:txBody>
          <a:bodyPr wrap="square" rtlCol="0">
            <a:spAutoFit/>
          </a:bodyPr>
          <a:lstStyle/>
          <a:p>
            <a:r>
              <a:rPr lang="en-US" sz="1000" dirty="0" err="1">
                <a:solidFill>
                  <a:srgbClr val="7030A0"/>
                </a:solidFill>
              </a:rPr>
              <a:t>www.resiliencertc.org</a:t>
            </a:r>
            <a:endParaRPr lang="en-US" sz="1000" dirty="0">
              <a:solidFill>
                <a:srgbClr val="7030A0"/>
              </a:solidFill>
            </a:endParaRPr>
          </a:p>
        </p:txBody>
      </p:sp>
      <p:sp>
        <p:nvSpPr>
          <p:cNvPr id="11" name="TextBox 10">
            <a:extLst>
              <a:ext uri="{FF2B5EF4-FFF2-40B4-BE49-F238E27FC236}">
                <a16:creationId xmlns:a16="http://schemas.microsoft.com/office/drawing/2014/main" id="{C8766C9B-D163-AA2D-0C02-4A661E76A410}"/>
              </a:ext>
            </a:extLst>
          </p:cNvPr>
          <p:cNvSpPr txBox="1"/>
          <p:nvPr/>
        </p:nvSpPr>
        <p:spPr>
          <a:xfrm>
            <a:off x="158957" y="227474"/>
            <a:ext cx="4098412" cy="9442457"/>
          </a:xfrm>
          <a:prstGeom prst="rect">
            <a:avLst/>
          </a:prstGeom>
          <a:noFill/>
        </p:spPr>
        <p:txBody>
          <a:bodyPr wrap="square" rtlCol="0">
            <a:spAutoFit/>
          </a:bodyPr>
          <a:lstStyle/>
          <a:p>
            <a:pPr>
              <a:lnSpc>
                <a:spcPts val="1460"/>
              </a:lnSpc>
            </a:pPr>
            <a:r>
              <a:rPr lang="si-LK" sz="105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ඊට අමතරව, ප්‍රජා සහ ජාතික මට්ටමින් කාන්තා සහ ළමා ආරක්ෂණ ගැටළු විසඳීම සඳහා </a:t>
            </a:r>
            <a:r>
              <a:rPr lang="si-LK" sz="1050" kern="1200" dirty="0" err="1">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සංවාදයන්</a:t>
            </a:r>
            <a:r>
              <a:rPr lang="si-LK" sz="105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 සහ සමථකරණ හරහා ඔවුන්ට ආධාරක මූලාශ්‍රයක් විය </a:t>
            </a:r>
            <a:r>
              <a:rPr lang="si-LK" sz="1050" kern="1200" dirty="0" err="1">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හැකිය</a:t>
            </a:r>
            <a:r>
              <a:rPr lang="si-LK" sz="105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 සිවිල් හෝ අන්තර්-ආගමික ආතතීන් ඇති වූ විට, කාන්තා ආගමික නායකයින්ට පිරිමි සහ ගැහැණු යන දෙඅංශයෙන්ම සංවාදයෙන් සහ මැදිහත් වීමෙන් ඒවා ආමන්ත්‍රණය කිරීමට වඩාත් ගැඹුරු ප්‍රවේශයක් තිබිය හැකිය. රට අත්විඳිමින් සිටින වත්මන් සමාජ-ආර්ථික අර්බුදය තුළ, කාන්තා ආගමික නායිකාවන්ට සමාජයේ අවශ්‍යතා ඇති කොටස් වෙත සානුකම්පිත </a:t>
            </a:r>
            <a:r>
              <a:rPr lang="si-LK" sz="1050" kern="1200" dirty="0" err="1">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මැදිහත්වීම්</a:t>
            </a:r>
            <a:r>
              <a:rPr lang="si-LK" sz="105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 හරහා ගැටුම් වැළැක්වීමට, විසඳීමට සහ පරිවර්තනය කිරීමට පවා උපකාර කළ </a:t>
            </a:r>
            <a:r>
              <a:rPr lang="si-LK" sz="1050" kern="1200" dirty="0" err="1">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හැකිය</a:t>
            </a:r>
            <a:r>
              <a:rPr lang="en-GB" sz="105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a:t>
            </a:r>
            <a:endParaRPr lang="si-LK" sz="105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endParaRPr>
          </a:p>
          <a:p>
            <a:pPr>
              <a:lnSpc>
                <a:spcPts val="1460"/>
              </a:lnSpc>
            </a:pPr>
            <a:endParaRPr lang="en-GB" sz="1050" dirty="0">
              <a:effectLst/>
              <a:latin typeface="Calibri" panose="020F0502020204030204" pitchFamily="34" charset="0"/>
              <a:ea typeface="Times New Roman" panose="02020603050405020304" pitchFamily="18" charset="0"/>
              <a:cs typeface="Arial Unicode MS"/>
            </a:endParaRPr>
          </a:p>
          <a:p>
            <a:pPr>
              <a:lnSpc>
                <a:spcPts val="1460"/>
              </a:lnSpc>
            </a:pPr>
            <a:r>
              <a:rPr lang="si-LK" sz="1050" b="1"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ශ්‍රී ලංකාවේ සංවාද සහ සමථකරණය සඳහා පවතින ආයතන සහ යාන්ත්‍රණයන් කාන්තා ආගමික නායිකාවන් වැඩි වශයෙන් සම්බන්ධ කර ගත යුතුය</a:t>
            </a:r>
            <a:r>
              <a:rPr lang="en-GB" sz="1050" b="1"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a:t>
            </a:r>
            <a:endParaRPr lang="en-GB" sz="1050" b="1" dirty="0">
              <a:effectLst/>
              <a:latin typeface="Calibri" panose="020F0502020204030204" pitchFamily="34" charset="0"/>
              <a:ea typeface="Times New Roman" panose="02020603050405020304" pitchFamily="18" charset="0"/>
              <a:cs typeface="Arial Unicode MS"/>
            </a:endParaRPr>
          </a:p>
          <a:p>
            <a:pPr>
              <a:lnSpc>
                <a:spcPts val="1460"/>
              </a:lnSpc>
            </a:pPr>
            <a:r>
              <a:rPr lang="si-LK" sz="105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කාන්තා ආගමික නායිකාවන් සංවාද සහ සමථකරණයේ සුවිශේෂී කාර්යභාරය සැලකිල්ලට ගෙන, දිස්ත්‍රික් අන්තර් ආගමික කමිටු සහ ප්‍රජා සමථ මණ්ඩල වැනි පවත්නා සංවාද සහ සමථ යාන්ත්‍රණවල නායකත්වයට ඔවුන්ගේ ක්‍රියාකාරී සහභාගීත්වය සහ දායකත්වය සඳහා ආරක්ෂිත පරිසරයක් නිර්මාණය කළ යුතුය. සංවාදයේ සහ සමථකරණයේ අවකාශය සහ නායකත්වය සැපයීම කුඩා ලෙස ආරම්භ කර ක්‍රමයෙන් වැඩි කළ  හැක. මීට අමතරව, ක්ෂුද්‍ර හා සාර්ව මට්ටමේ වේදිකාවල එවැනි සංවාද සහ මැදිහත්වීම් සඳහා කාන්තා ආගමික නායිකාවන්ගේ  සහභාගීත්වය සඳහා කාන්තා සහ පිරිමි යන දෙඅංශයෙන්ම ආගමික සංවිධානවල ධූරාවලින් ආශිර්වාද හා පහසුකම් සැලසිය යුතුය. කානතා ආගමික නායිකාවන්ට එවැනි ආයතනවල සහ සංවිධානවල කොටස්කරුවන් වීමට වේදිකා තිබුණද, සමථ මණ්ඩල සමඟ කරන ලද සාකච්ඡා වලින් හෙලිවුයේ, එවැනි අවස්ථාවක් ලබා ගැනීම කාන්තා ආගමික නායිකාවන්  බොහෝ දෙනෙකුට වෙහෙසකර සහ බාධා සහිත ක්‍රියාවලියක් බවයි. විශේෂයෙන්ම කාන්තා ආගමික නායිකාවෝ   ඒ සඳහා පිරිමි ආගමික නායකයන්ගේ  නිර්දේශයක් ලබා ගැනීමට ඇති නොහැකියාව හේතුවෙන් ගැටළු වලට මුහුණ දෙති.</a:t>
            </a:r>
            <a:endParaRPr lang="en-US" sz="105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endParaRPr>
          </a:p>
          <a:p>
            <a:pPr>
              <a:lnSpc>
                <a:spcPts val="1460"/>
              </a:lnSpc>
            </a:pPr>
            <a:endParaRPr lang="en-GB" sz="1050" dirty="0">
              <a:effectLst/>
              <a:latin typeface="Calibri" panose="020F0502020204030204" pitchFamily="34" charset="0"/>
              <a:ea typeface="Times New Roman" panose="02020603050405020304" pitchFamily="18" charset="0"/>
              <a:cs typeface="Arial Unicode MS"/>
            </a:endParaRPr>
          </a:p>
          <a:p>
            <a:pPr>
              <a:lnSpc>
                <a:spcPts val="1460"/>
              </a:lnSpc>
            </a:pPr>
            <a:r>
              <a:rPr lang="si-LK" sz="1050" b="1"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කාන්තා ආගමික නායිකාවන්ට සංවාද</a:t>
            </a:r>
            <a:r>
              <a:rPr lang="en-GB" sz="1050" b="1" kern="1200" dirty="0">
                <a:solidFill>
                  <a:srgbClr val="000000"/>
                </a:solidFill>
                <a:effectLst/>
                <a:latin typeface="Iskoola Pota" panose="020B0502040204020203" pitchFamily="34" charset="0"/>
                <a:ea typeface="Times New Roman" panose="02020603050405020304" pitchFamily="18" charset="0"/>
              </a:rPr>
              <a:t> </a:t>
            </a:r>
            <a:r>
              <a:rPr lang="en-GB" sz="1050" b="1"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 </a:t>
            </a:r>
            <a:r>
              <a:rPr lang="si-LK" sz="1050" b="1"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සහ</a:t>
            </a:r>
            <a:r>
              <a:rPr lang="si-LK" sz="1050" b="1" kern="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a:t>
            </a:r>
            <a:r>
              <a:rPr lang="si-LK" sz="1050" b="1"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සමථකරණ</a:t>
            </a:r>
            <a:r>
              <a:rPr lang="en-GB" sz="1050" b="1"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 </a:t>
            </a:r>
            <a:r>
              <a:rPr lang="si-LK" sz="1050" b="1" kern="1200" dirty="0" err="1">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ධාරිතාවන්</a:t>
            </a:r>
            <a:r>
              <a:rPr lang="si-LK" sz="1050" b="1" kern="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a:t>
            </a:r>
            <a:r>
              <a:rPr lang="si-LK" sz="1050" b="1"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ගොඩනැගීමේ අවස්ථා සැපයිය</a:t>
            </a:r>
            <a:r>
              <a:rPr lang="si-LK" sz="1050" b="1" kern="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a:t>
            </a:r>
            <a:r>
              <a:rPr lang="si-LK" sz="1050" b="1" kern="1200" dirty="0" err="1">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යුතුය</a:t>
            </a:r>
            <a:r>
              <a:rPr lang="en-GB" sz="1050" b="1"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a:t>
            </a:r>
            <a:endParaRPr lang="en-GB" sz="1050" dirty="0">
              <a:effectLst/>
              <a:latin typeface="Times New Roman" panose="02020603050405020304" pitchFamily="18" charset="0"/>
              <a:ea typeface="Times New Roman" panose="02020603050405020304" pitchFamily="18" charset="0"/>
            </a:endParaRPr>
          </a:p>
          <a:p>
            <a:pPr>
              <a:lnSpc>
                <a:spcPts val="1460"/>
              </a:lnSpc>
            </a:pPr>
            <a:r>
              <a:rPr lang="en-GB" sz="1050" dirty="0">
                <a:effectLst/>
                <a:latin typeface="Times New Roman" panose="02020603050405020304" pitchFamily="18" charset="0"/>
                <a:ea typeface="Times New Roman" panose="02020603050405020304" pitchFamily="18" charset="0"/>
                <a:cs typeface="Iskoola Pota" panose="020B0502040204020203" pitchFamily="34" charset="0"/>
              </a:rPr>
              <a:t> </a:t>
            </a:r>
            <a:endParaRPr lang="en-GB" sz="1050" dirty="0">
              <a:effectLst/>
              <a:latin typeface="Times New Roman" panose="02020603050405020304" pitchFamily="18" charset="0"/>
              <a:ea typeface="Times New Roman" panose="02020603050405020304" pitchFamily="18" charset="0"/>
            </a:endParaRPr>
          </a:p>
          <a:p>
            <a:pPr>
              <a:lnSpc>
                <a:spcPts val="1460"/>
              </a:lnSpc>
            </a:pPr>
            <a:r>
              <a:rPr lang="si-LK" sz="105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පිරිමි ආගමික නායකයන් හා සසඳන </a:t>
            </a:r>
            <a:r>
              <a:rPr lang="si-LK" sz="1050" kern="1200" dirty="0" err="1">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විට,කාන්තා</a:t>
            </a:r>
            <a:r>
              <a:rPr lang="si-LK" sz="105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 ආගමික නායිකාවන් සංවාදය සහ </a:t>
            </a:r>
            <a:r>
              <a:rPr lang="si-LK" sz="1050" kern="1200" dirty="0" err="1">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සමථකරණය</a:t>
            </a:r>
            <a:r>
              <a:rPr lang="en-GB" sz="105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  </a:t>
            </a:r>
            <a:r>
              <a:rPr lang="si-LK" sz="105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පිළිබඳ විධිමත් හා අවිධිමත් </a:t>
            </a:r>
            <a:r>
              <a:rPr lang="si-LK" sz="1050" kern="1200" dirty="0" err="1">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පුහුණුවීම්වල</a:t>
            </a:r>
            <a:r>
              <a:rPr lang="si-LK" sz="105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 </a:t>
            </a:r>
            <a:r>
              <a:rPr lang="si-LK" sz="1050" kern="1200" dirty="0" err="1">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සහභාගිවන්නන්</a:t>
            </a:r>
            <a:r>
              <a:rPr lang="si-LK" sz="105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 ලෙස</a:t>
            </a:r>
            <a:r>
              <a:rPr lang="en-GB" sz="105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  </a:t>
            </a:r>
            <a:r>
              <a:rPr lang="si-LK" sz="1050" kern="1200" dirty="0" err="1">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හඳුනාගෙන</a:t>
            </a:r>
            <a:r>
              <a:rPr lang="si-LK" sz="105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 </a:t>
            </a:r>
            <a:r>
              <a:rPr lang="si-LK" sz="1050" kern="1200" dirty="0" err="1">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නොමැත</a:t>
            </a:r>
            <a:r>
              <a:rPr lang="en-GB" sz="105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 </a:t>
            </a:r>
            <a:r>
              <a:rPr lang="si-LK" sz="105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කෙසේ වෙතත්, කාන්තා ආගමික නායිකාවන්</a:t>
            </a:r>
            <a:r>
              <a:rPr lang="en-GB" sz="105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  </a:t>
            </a:r>
            <a:r>
              <a:rPr lang="si-LK" sz="105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සංවාදයේ සහ </a:t>
            </a:r>
            <a:r>
              <a:rPr lang="si-LK" sz="1050" kern="1200" dirty="0" err="1">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මැදිහත්වීමේදී</a:t>
            </a:r>
            <a:r>
              <a:rPr lang="si-LK" sz="105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 තම අපේක්ෂිත කාර්යභාරය ඉටු කිරීමට නිසි දැනුම, ආකල්ප සහ කුසලතා තිබිය </a:t>
            </a:r>
            <a:r>
              <a:rPr lang="si-LK" sz="1050" kern="1200" dirty="0" err="1">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යුතුය</a:t>
            </a:r>
            <a:r>
              <a:rPr lang="en-GB" sz="105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 </a:t>
            </a:r>
            <a:r>
              <a:rPr lang="si-LK" sz="105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එබැවින්, කාන්තා ආගමික නායිකාවන් සඳහා සංවාද සහ </a:t>
            </a:r>
            <a:r>
              <a:rPr lang="si-LK" sz="1050" kern="1200" dirty="0" err="1">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මැදිහත්වීම්</a:t>
            </a:r>
            <a:r>
              <a:rPr lang="si-LK" sz="105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 සඳහා ඵලදායී හා කාර්යක්ෂමව සහභාගී වීමට ඇති හැකියාව තවදුරටත් ශක්තිමත් කිරීම සඳහා සංවාද සහ සමථකරණයේ පුහුණුව ඇතුළත් කළ </a:t>
            </a:r>
            <a:r>
              <a:rPr lang="si-LK" sz="1050" kern="1200" dirty="0" err="1">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යුතුය</a:t>
            </a:r>
            <a:r>
              <a:rPr lang="en-GB" sz="105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 </a:t>
            </a:r>
            <a:endParaRPr lang="si-LK" sz="105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endParaRPr>
          </a:p>
          <a:p>
            <a:pPr>
              <a:lnSpc>
                <a:spcPts val="1460"/>
              </a:lnSpc>
            </a:pPr>
            <a:br>
              <a:rPr lang="si-LK" sz="105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br>
            <a:r>
              <a:rPr lang="si-LK" sz="105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කෙසේ වෙතත්, දැනුම බෙදා හැරීම සහ කුසලතා වර්ධනය කිරීම උපකාරී වනු ඇත්තේ එවැනි නායකයින්ට ජාලගත වීමට සහ එවැනි </a:t>
            </a:r>
            <a:r>
              <a:rPr lang="si-LK" sz="1050" kern="1200" dirty="0" err="1">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භූමිකාවන්</a:t>
            </a:r>
            <a:r>
              <a:rPr lang="si-LK" sz="105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 ක්‍රියාත්මක කිරීමට වේදිකාවක් ලබා දෙන්නේ නම් පමණි. ඒ නිසා බලයේ සිටින අය ඊට අවශ්‍ය පරිසරය නිර්මාණය කළ යුතුයි. ඒ අතරම, කාන්තා ආගමික නායකයින් සංවාදය සහ සමථකරණය සඳහා සම්බන්ධ කර ගැනීම සඳහා ප්‍රජා මට්ටමින් ඉල්ලීමක් ඇති කළ යුතුය</a:t>
            </a:r>
            <a:r>
              <a:rPr lang="en-GB" sz="105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a:t>
            </a:r>
            <a:endParaRPr lang="en-GB" sz="1050" dirty="0">
              <a:effectLst/>
              <a:latin typeface="Calibri" panose="020F0502020204030204" pitchFamily="34" charset="0"/>
              <a:ea typeface="Times New Roman" panose="02020603050405020304" pitchFamily="18" charset="0"/>
              <a:cs typeface="Arial Unicode MS"/>
            </a:endParaRPr>
          </a:p>
          <a:p>
            <a:endParaRPr lang="en-GB" sz="1000" dirty="0">
              <a:effectLst/>
              <a:latin typeface="Calibri" panose="020F0502020204030204" pitchFamily="34" charset="0"/>
              <a:ea typeface="Times New Roman" panose="02020603050405020304" pitchFamily="18" charset="0"/>
              <a:cs typeface="Arial Unicode MS"/>
            </a:endParaRPr>
          </a:p>
          <a:p>
            <a:pPr marL="0" marR="0" algn="just">
              <a:lnSpc>
                <a:spcPts val="1240"/>
              </a:lnSpc>
              <a:spcBef>
                <a:spcPts val="0"/>
              </a:spcBef>
              <a:spcAft>
                <a:spcPts val="0"/>
              </a:spcAft>
            </a:pPr>
            <a:endParaRPr lang="en-US" sz="1180" dirty="0">
              <a:effectLst/>
              <a:latin typeface="Calibri" panose="020F0502020204030204" pitchFamily="34" charset="0"/>
              <a:ea typeface="Calibri" panose="020F0502020204030204" pitchFamily="34" charset="0"/>
            </a:endParaRPr>
          </a:p>
        </p:txBody>
      </p:sp>
      <p:sp>
        <p:nvSpPr>
          <p:cNvPr id="8" name="TextBox 7">
            <a:extLst>
              <a:ext uri="{FF2B5EF4-FFF2-40B4-BE49-F238E27FC236}">
                <a16:creationId xmlns:a16="http://schemas.microsoft.com/office/drawing/2014/main" id="{C12F4841-8F76-BE01-D2E6-BBCD612252CC}"/>
              </a:ext>
            </a:extLst>
          </p:cNvPr>
          <p:cNvSpPr txBox="1"/>
          <p:nvPr/>
        </p:nvSpPr>
        <p:spPr>
          <a:xfrm>
            <a:off x="4257369" y="161703"/>
            <a:ext cx="2568839" cy="1424429"/>
          </a:xfrm>
          <a:prstGeom prst="rect">
            <a:avLst/>
          </a:prstGeom>
          <a:noFill/>
        </p:spPr>
        <p:txBody>
          <a:bodyPr wrap="square">
            <a:spAutoFit/>
          </a:bodyPr>
          <a:lstStyle/>
          <a:p>
            <a:pPr marL="0" marR="0">
              <a:lnSpc>
                <a:spcPts val="1500"/>
              </a:lnSpc>
              <a:spcBef>
                <a:spcPts val="0"/>
              </a:spcBef>
              <a:spcAft>
                <a:spcPts val="0"/>
              </a:spcAft>
            </a:pPr>
            <a:r>
              <a:rPr lang="si-LK" sz="10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මෙම ප්‍රතිපත්ති සංක්‍ෂිප්තය උදෙසා සිදුකළ පර්යේෂණ අතරතුර ප්‍රමුඛ වශයෙන් නැවත නැවතත් අවධාරණය කරන ලද කරුණක් ලෙස ඉහත නිර්දේශය මතු විය. මීට අමතරව, මෙම නිර්දේශය </a:t>
            </a:r>
            <a:r>
              <a:rPr lang="en-US" sz="10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FREEDOM </a:t>
            </a:r>
            <a:r>
              <a:rPr lang="si-LK" sz="10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ව්‍යාපෘතිය මගින් සිදී කිරීමට බලාපොරොත්තු වන සාධනීය වෙනස සමගද අනුගත වේ. </a:t>
            </a:r>
            <a:endParaRPr lang="en-US" sz="1000" dirty="0">
              <a:effectLst/>
              <a:latin typeface="Calibri" panose="020F0502020204030204" pitchFamily="34" charset="0"/>
              <a:ea typeface="Calibri" panose="020F0502020204030204" pitchFamily="34" charset="0"/>
            </a:endParaRPr>
          </a:p>
        </p:txBody>
      </p:sp>
      <p:graphicFrame>
        <p:nvGraphicFramePr>
          <p:cNvPr id="12" name="Table 11">
            <a:extLst>
              <a:ext uri="{FF2B5EF4-FFF2-40B4-BE49-F238E27FC236}">
                <a16:creationId xmlns:a16="http://schemas.microsoft.com/office/drawing/2014/main" id="{BFB1748E-030F-6F4D-70E6-C4D14D4F1B39}"/>
              </a:ext>
            </a:extLst>
          </p:cNvPr>
          <p:cNvGraphicFramePr>
            <a:graphicFrameLocks noGrp="1"/>
          </p:cNvGraphicFramePr>
          <p:nvPr>
            <p:extLst>
              <p:ext uri="{D42A27DB-BD31-4B8C-83A1-F6EECF244321}">
                <p14:modId xmlns:p14="http://schemas.microsoft.com/office/powerpoint/2010/main" val="3923516709"/>
              </p:ext>
            </p:extLst>
          </p:nvPr>
        </p:nvGraphicFramePr>
        <p:xfrm>
          <a:off x="4337873" y="2656816"/>
          <a:ext cx="2337816" cy="3207918"/>
        </p:xfrm>
        <a:graphic>
          <a:graphicData uri="http://schemas.openxmlformats.org/drawingml/2006/table">
            <a:tbl>
              <a:tblPr>
                <a:tableStyleId>{5C22544A-7EE6-4342-B048-85BDC9FD1C3A}</a:tableStyleId>
              </a:tblPr>
              <a:tblGrid>
                <a:gridCol w="2337816">
                  <a:extLst>
                    <a:ext uri="{9D8B030D-6E8A-4147-A177-3AD203B41FA5}">
                      <a16:colId xmlns:a16="http://schemas.microsoft.com/office/drawing/2014/main" val="4007713041"/>
                    </a:ext>
                  </a:extLst>
                </a:gridCol>
              </a:tblGrid>
              <a:tr h="3018327">
                <a:tc>
                  <a:txBody>
                    <a:bodyPr/>
                    <a:lstStyle/>
                    <a:p>
                      <a:r>
                        <a:rPr lang="si-LK" sz="1000" b="1"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කරුණු ගොනුව 4</a:t>
                      </a:r>
                      <a:r>
                        <a:rPr lang="si-LK" sz="10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a:t>
                      </a:r>
                      <a:r>
                        <a:rPr lang="si-LK" sz="1000" kern="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a:t>
                      </a:r>
                      <a:endParaRPr lang="en-GB" sz="1000" dirty="0">
                        <a:effectLst/>
                        <a:latin typeface="Times New Roman" panose="02020603050405020304" pitchFamily="18" charset="0"/>
                        <a:ea typeface="Times New Roman" panose="02020603050405020304" pitchFamily="18" charset="0"/>
                      </a:endParaRPr>
                    </a:p>
                    <a:p>
                      <a:r>
                        <a:rPr lang="en-GB" sz="10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FREEDOM </a:t>
                      </a:r>
                      <a:r>
                        <a:rPr lang="si-LK" sz="10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ව්‍යාපෘතිය</a:t>
                      </a:r>
                      <a:r>
                        <a:rPr lang="si-LK" sz="1000" kern="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a:t>
                      </a:r>
                      <a:r>
                        <a:rPr lang="si-LK" sz="10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සංවාද සහ</a:t>
                      </a:r>
                      <a:r>
                        <a:rPr lang="si-LK" sz="1000" kern="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a:t>
                      </a:r>
                      <a:r>
                        <a:rPr lang="si-LK" sz="1000" kern="1200" dirty="0" err="1">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සමථකරණය</a:t>
                      </a:r>
                      <a:r>
                        <a:rPr lang="si-LK" sz="1000" kern="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a:t>
                      </a:r>
                      <a:r>
                        <a:rPr lang="si-LK" sz="10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සඳහා</a:t>
                      </a:r>
                      <a:r>
                        <a:rPr lang="si-LK" sz="1000" kern="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a:t>
                      </a:r>
                      <a:r>
                        <a:rPr lang="si-LK" sz="10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කාන්තා ආගමික නායිකාවන් (</a:t>
                      </a:r>
                      <a:r>
                        <a:rPr lang="en-GB" sz="10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FREEDOM) </a:t>
                      </a:r>
                      <a:r>
                        <a:rPr lang="si-LK" sz="10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ව්‍යාපෘතියේ</a:t>
                      </a:r>
                      <a:r>
                        <a:rPr lang="si-LK" sz="1000" kern="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a:t>
                      </a:r>
                      <a:r>
                        <a:rPr lang="si-LK" sz="10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අරමුණ වන්නේ සංවාදය සහ</a:t>
                      </a:r>
                      <a:r>
                        <a:rPr lang="si-LK" sz="1000" kern="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a:t>
                      </a:r>
                      <a:r>
                        <a:rPr lang="si-LK" sz="10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සමථකරණ</a:t>
                      </a:r>
                      <a:r>
                        <a:rPr lang="en-GB" sz="10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  </a:t>
                      </a:r>
                      <a:r>
                        <a:rPr lang="si-LK" sz="10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තුළින් ශ්‍රී ලංකාවේ සාමය ගොඩනැගීමේ සහ ගැටුම් විපරිවර්තන පරිසරයේ ක්‍රියාකාරී</a:t>
                      </a:r>
                      <a:r>
                        <a:rPr lang="si-LK" sz="1000" kern="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a:t>
                      </a:r>
                      <a:r>
                        <a:rPr lang="si-LK" sz="10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කොටස්කරුවන් වීමට කාන්තා ආගමික</a:t>
                      </a:r>
                      <a:r>
                        <a:rPr lang="en-GB" sz="10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  </a:t>
                      </a:r>
                      <a:r>
                        <a:rPr lang="si-LK" sz="10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නායිකාවන්ට හිතකර පරිසරයක් නිර්මාණය කිරීම සහ</a:t>
                      </a:r>
                      <a:r>
                        <a:rPr lang="si-LK" sz="1000" kern="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a:t>
                      </a:r>
                      <a:r>
                        <a:rPr lang="si-LK" sz="10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හැකියාව ගොඩනැගීමයි. එය </a:t>
                      </a:r>
                      <a:r>
                        <a:rPr lang="en-GB" sz="1000" kern="1200" dirty="0" err="1">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Relience</a:t>
                      </a:r>
                      <a:r>
                        <a:rPr lang="en-GB" sz="10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 Research, Training, and Consulting (</a:t>
                      </a:r>
                      <a:r>
                        <a:rPr lang="si-LK" sz="1000" kern="1200" dirty="0" err="1">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රෙසිලියන්ස්</a:t>
                      </a:r>
                      <a:r>
                        <a:rPr lang="si-LK" sz="1000" kern="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a:t>
                      </a:r>
                      <a:r>
                        <a:rPr lang="si-LK" sz="10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පර්යේෂණ, පුහුණු හා උපදේශන) මගින් ක්‍රියාත්මක කරන ලද,</a:t>
                      </a:r>
                      <a:r>
                        <a:rPr lang="en-GB" sz="10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  </a:t>
                      </a:r>
                      <a:r>
                        <a:rPr lang="si-LK" sz="10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ෆින්ලන්ත විදේශ</a:t>
                      </a:r>
                      <a:r>
                        <a:rPr lang="si-LK" sz="1000" kern="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a:t>
                      </a:r>
                      <a:r>
                        <a:rPr lang="si-LK" sz="10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කටයුතු අමාත්‍යාංශය විසින් අරමුදල් සපයනු ලබන,</a:t>
                      </a:r>
                      <a:r>
                        <a:rPr lang="en-GB" sz="10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 Religious and Traditional Peacemaker’s Asia Working Group ( </a:t>
                      </a:r>
                      <a:r>
                        <a:rPr lang="si-LK" sz="10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ආගමික</a:t>
                      </a:r>
                      <a:r>
                        <a:rPr lang="si-LK" sz="1000" kern="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a:t>
                      </a:r>
                      <a:r>
                        <a:rPr lang="si-LK" sz="10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සහ සාම්ප්‍රදායික සාමය ගොඩ ගොඩනගන්නන්ගේ ආසියානු ජාලය) විසින් සහාය දක්වන</a:t>
                      </a:r>
                      <a:r>
                        <a:rPr lang="si-LK" sz="1000" kern="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a:t>
                      </a:r>
                      <a:r>
                        <a:rPr lang="si-LK" sz="10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ව්‍යාපෘතියකි.</a:t>
                      </a:r>
                      <a:endParaRPr lang="en-GB" sz="1000" dirty="0">
                        <a:effectLst/>
                        <a:latin typeface="Times New Roman" panose="02020603050405020304" pitchFamily="18" charset="0"/>
                        <a:ea typeface="Times New Roman" panose="02020603050405020304" pitchFamily="18" charset="0"/>
                      </a:endParaRPr>
                    </a:p>
                    <a:p>
                      <a:pPr algn="l">
                        <a:lnSpc>
                          <a:spcPts val="1600"/>
                        </a:lnSpc>
                      </a:pPr>
                      <a:endParaRPr lang="en-US" sz="1000" kern="1200" dirty="0">
                        <a:solidFill>
                          <a:schemeClr val="dk1"/>
                        </a:solidFill>
                        <a:effectLst/>
                        <a:latin typeface="+mn-lt"/>
                        <a:ea typeface="+mn-ea"/>
                        <a:cs typeface="+mn-cs"/>
                      </a:endParaRPr>
                    </a:p>
                  </a:txBody>
                  <a:tcPr marL="63195" marR="63195" marT="63195" marB="63195">
                    <a:solidFill>
                      <a:srgbClr val="FDD5E5"/>
                    </a:solidFill>
                  </a:tcPr>
                </a:tc>
                <a:extLst>
                  <a:ext uri="{0D108BD9-81ED-4DB2-BD59-A6C34878D82A}">
                    <a16:rowId xmlns:a16="http://schemas.microsoft.com/office/drawing/2014/main" val="1801585937"/>
                  </a:ext>
                </a:extLst>
              </a:tr>
            </a:tbl>
          </a:graphicData>
        </a:graphic>
      </p:graphicFrame>
      <p:pic>
        <p:nvPicPr>
          <p:cNvPr id="4" name="Picture 3">
            <a:extLst>
              <a:ext uri="{FF2B5EF4-FFF2-40B4-BE49-F238E27FC236}">
                <a16:creationId xmlns:a16="http://schemas.microsoft.com/office/drawing/2014/main" id="{77F68E0A-DA0F-84E3-581D-98992F9C26EC}"/>
              </a:ext>
            </a:extLst>
          </p:cNvPr>
          <p:cNvPicPr>
            <a:picLocks noChangeAspect="1"/>
          </p:cNvPicPr>
          <p:nvPr/>
        </p:nvPicPr>
        <p:blipFill>
          <a:blip r:embed="rId3"/>
          <a:stretch>
            <a:fillRect/>
          </a:stretch>
        </p:blipFill>
        <p:spPr>
          <a:xfrm>
            <a:off x="4048380" y="1534157"/>
            <a:ext cx="2809620" cy="1393006"/>
          </a:xfrm>
          <a:prstGeom prst="rect">
            <a:avLst/>
          </a:prstGeom>
        </p:spPr>
      </p:pic>
      <p:pic>
        <p:nvPicPr>
          <p:cNvPr id="6" name="Picture 5">
            <a:extLst>
              <a:ext uri="{FF2B5EF4-FFF2-40B4-BE49-F238E27FC236}">
                <a16:creationId xmlns:a16="http://schemas.microsoft.com/office/drawing/2014/main" id="{0966A8E9-3083-B23F-E308-9675761DD2F2}"/>
              </a:ext>
            </a:extLst>
          </p:cNvPr>
          <p:cNvPicPr>
            <a:picLocks noChangeAspect="1"/>
          </p:cNvPicPr>
          <p:nvPr/>
        </p:nvPicPr>
        <p:blipFill>
          <a:blip r:embed="rId4"/>
          <a:stretch>
            <a:fillRect/>
          </a:stretch>
        </p:blipFill>
        <p:spPr>
          <a:xfrm>
            <a:off x="4675008" y="6367169"/>
            <a:ext cx="1765353" cy="567983"/>
          </a:xfrm>
          <a:prstGeom prst="rect">
            <a:avLst/>
          </a:prstGeom>
        </p:spPr>
      </p:pic>
      <p:pic>
        <p:nvPicPr>
          <p:cNvPr id="13" name="Picture 12">
            <a:extLst>
              <a:ext uri="{FF2B5EF4-FFF2-40B4-BE49-F238E27FC236}">
                <a16:creationId xmlns:a16="http://schemas.microsoft.com/office/drawing/2014/main" id="{D2AA2B4A-49BA-5405-E51D-316E6D2430A8}"/>
              </a:ext>
            </a:extLst>
          </p:cNvPr>
          <p:cNvPicPr>
            <a:picLocks noChangeAspect="1"/>
          </p:cNvPicPr>
          <p:nvPr/>
        </p:nvPicPr>
        <p:blipFill rotWithShape="1">
          <a:blip r:embed="rId5"/>
          <a:srcRect l="18400" b="28814"/>
          <a:stretch/>
        </p:blipFill>
        <p:spPr>
          <a:xfrm>
            <a:off x="4467331" y="6619747"/>
            <a:ext cx="2390669" cy="1478314"/>
          </a:xfrm>
          <a:prstGeom prst="rect">
            <a:avLst/>
          </a:prstGeom>
        </p:spPr>
      </p:pic>
      <p:pic>
        <p:nvPicPr>
          <p:cNvPr id="19" name="Picture 18" descr="Logo, company name&#10;&#10;Description automatically generated">
            <a:extLst>
              <a:ext uri="{FF2B5EF4-FFF2-40B4-BE49-F238E27FC236}">
                <a16:creationId xmlns:a16="http://schemas.microsoft.com/office/drawing/2014/main" id="{18562AF9-550B-8149-7A26-D697A7B72A76}"/>
              </a:ext>
            </a:extLst>
          </p:cNvPr>
          <p:cNvPicPr>
            <a:picLocks noChangeAspect="1"/>
          </p:cNvPicPr>
          <p:nvPr/>
        </p:nvPicPr>
        <p:blipFill rotWithShape="1">
          <a:blip r:embed="rId6"/>
          <a:srcRect l="12362" t="12475" r="11401" b="15842"/>
          <a:stretch/>
        </p:blipFill>
        <p:spPr>
          <a:xfrm>
            <a:off x="4895626" y="8238722"/>
            <a:ext cx="962114" cy="904637"/>
          </a:xfrm>
          <a:prstGeom prst="rect">
            <a:avLst/>
          </a:prstGeom>
        </p:spPr>
      </p:pic>
      <p:sp>
        <p:nvSpPr>
          <p:cNvPr id="20" name="TextBox 19">
            <a:extLst>
              <a:ext uri="{FF2B5EF4-FFF2-40B4-BE49-F238E27FC236}">
                <a16:creationId xmlns:a16="http://schemas.microsoft.com/office/drawing/2014/main" id="{DD130EFE-31CC-1B38-FBD5-34E113E84821}"/>
              </a:ext>
            </a:extLst>
          </p:cNvPr>
          <p:cNvSpPr txBox="1"/>
          <p:nvPr/>
        </p:nvSpPr>
        <p:spPr>
          <a:xfrm>
            <a:off x="3177403" y="9260971"/>
            <a:ext cx="3566197" cy="600164"/>
          </a:xfrm>
          <a:prstGeom prst="rect">
            <a:avLst/>
          </a:prstGeom>
          <a:solidFill>
            <a:srgbClr val="F86AA2"/>
          </a:solidFill>
        </p:spPr>
        <p:txBody>
          <a:bodyPr wrap="square" rtlCol="0">
            <a:spAutoFit/>
          </a:bodyPr>
          <a:lstStyle/>
          <a:p>
            <a:r>
              <a:rPr lang="en-GB" sz="1200" dirty="0">
                <a:solidFill>
                  <a:schemeClr val="bg1"/>
                </a:solidFill>
              </a:rPr>
              <a:t>"</a:t>
            </a:r>
            <a:r>
              <a:rPr lang="si-LK" sz="1200" dirty="0">
                <a:solidFill>
                  <a:schemeClr val="bg1"/>
                </a:solidFill>
              </a:rPr>
              <a:t>කාන්තා ආගමික නායිකාවන් සාමය ගොඩනැගීමේ ක්‍රියාවලියේ අඛණ්ඩව නිරත විය </a:t>
            </a:r>
            <a:r>
              <a:rPr lang="si-LK" sz="1200" dirty="0" err="1">
                <a:solidFill>
                  <a:schemeClr val="bg1"/>
                </a:solidFill>
              </a:rPr>
              <a:t>යුතුය</a:t>
            </a:r>
            <a:r>
              <a:rPr lang="en-GB" sz="1200" dirty="0">
                <a:solidFill>
                  <a:schemeClr val="bg1"/>
                </a:solidFill>
              </a:rPr>
              <a:t>."</a:t>
            </a:r>
            <a:endParaRPr lang="en-GB" sz="1200" dirty="0">
              <a:solidFill>
                <a:schemeClr val="bg1"/>
              </a:solidFill>
              <a:effectLst/>
              <a:latin typeface="Calibri" panose="020F0502020204030204" pitchFamily="34" charset="0"/>
              <a:ea typeface="Times New Roman" panose="02020603050405020304" pitchFamily="18" charset="0"/>
              <a:cs typeface="Arial Unicode MS"/>
            </a:endParaRPr>
          </a:p>
          <a:p>
            <a:pPr marR="0" lvl="0" algn="just">
              <a:spcBef>
                <a:spcPts val="0"/>
              </a:spcBef>
              <a:spcAft>
                <a:spcPts val="0"/>
              </a:spcAft>
            </a:pPr>
            <a:endParaRPr lang="en-US" sz="900" dirty="0">
              <a:solidFill>
                <a:schemeClr val="bg1"/>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853628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42872A8-4EE5-5BB4-0C56-B89864DF41AE}"/>
              </a:ext>
            </a:extLst>
          </p:cNvPr>
          <p:cNvSpPr/>
          <p:nvPr/>
        </p:nvSpPr>
        <p:spPr>
          <a:xfrm>
            <a:off x="283465" y="9590314"/>
            <a:ext cx="2742764" cy="132806"/>
          </a:xfrm>
          <a:prstGeom prst="rect">
            <a:avLst/>
          </a:prstGeom>
          <a:solidFill>
            <a:srgbClr val="F86A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18E33BDB-5674-EB38-1F6E-27EAE802FF1D}"/>
              </a:ext>
            </a:extLst>
          </p:cNvPr>
          <p:cNvSpPr txBox="1"/>
          <p:nvPr/>
        </p:nvSpPr>
        <p:spPr>
          <a:xfrm>
            <a:off x="222873" y="9659779"/>
            <a:ext cx="1371382" cy="246221"/>
          </a:xfrm>
          <a:prstGeom prst="rect">
            <a:avLst/>
          </a:prstGeom>
          <a:noFill/>
        </p:spPr>
        <p:txBody>
          <a:bodyPr wrap="square" rtlCol="0">
            <a:spAutoFit/>
          </a:bodyPr>
          <a:lstStyle/>
          <a:p>
            <a:r>
              <a:rPr lang="en-US" sz="1000" dirty="0" err="1">
                <a:solidFill>
                  <a:srgbClr val="7030A0"/>
                </a:solidFill>
              </a:rPr>
              <a:t>www.resiliencertc.org</a:t>
            </a:r>
            <a:endParaRPr lang="en-US" sz="1000" dirty="0">
              <a:solidFill>
                <a:srgbClr val="7030A0"/>
              </a:solidFill>
            </a:endParaRPr>
          </a:p>
        </p:txBody>
      </p:sp>
      <p:sp>
        <p:nvSpPr>
          <p:cNvPr id="20" name="TextBox 19">
            <a:extLst>
              <a:ext uri="{FF2B5EF4-FFF2-40B4-BE49-F238E27FC236}">
                <a16:creationId xmlns:a16="http://schemas.microsoft.com/office/drawing/2014/main" id="{CFA604B7-0D89-569B-77B3-3255AACEECF9}"/>
              </a:ext>
            </a:extLst>
          </p:cNvPr>
          <p:cNvSpPr txBox="1"/>
          <p:nvPr/>
        </p:nvSpPr>
        <p:spPr>
          <a:xfrm>
            <a:off x="131030" y="182880"/>
            <a:ext cx="4132351" cy="9124806"/>
          </a:xfrm>
          <a:prstGeom prst="rect">
            <a:avLst/>
          </a:prstGeom>
          <a:noFill/>
        </p:spPr>
        <p:txBody>
          <a:bodyPr wrap="square" rtlCol="0" anchor="t">
            <a:spAutoFit/>
          </a:bodyPr>
          <a:lstStyle/>
          <a:p>
            <a:pPr marL="171450" lvl="0" indent="-171450">
              <a:buFont typeface="Arial" panose="020B0604020202020204" pitchFamily="34" charset="0"/>
              <a:buChar char="•"/>
            </a:pPr>
            <a:r>
              <a:rPr lang="si-LK" sz="1200" b="1" kern="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ශ්‍රී </a:t>
            </a:r>
            <a:r>
              <a:rPr lang="si-LK" sz="1200" b="1"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ලංකාවේ සංවාදය සහ</a:t>
            </a:r>
            <a:r>
              <a:rPr lang="si-LK" sz="1200" b="1" kern="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a:t>
            </a:r>
            <a:r>
              <a:rPr lang="si-LK" sz="1200" b="1" kern="1200" dirty="0" err="1">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සමථකරණය</a:t>
            </a:r>
            <a:r>
              <a:rPr lang="en-GB" sz="1200" b="1"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  </a:t>
            </a:r>
            <a:r>
              <a:rPr lang="si-LK" sz="1200" b="1"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සඳහා කාන්තා ආගමික නායිකාවන්ගේ</a:t>
            </a:r>
            <a:r>
              <a:rPr lang="en-GB" sz="1200" b="1"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  </a:t>
            </a:r>
            <a:r>
              <a:rPr lang="si-LK" sz="1200" b="1"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සහභාගීත්වය වැඩි</a:t>
            </a:r>
            <a:r>
              <a:rPr lang="si-LK" sz="1200" b="1" kern="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a:t>
            </a:r>
            <a:r>
              <a:rPr lang="si-LK" sz="1200" b="1"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කරලීමට</a:t>
            </a:r>
            <a:r>
              <a:rPr lang="si-LK" sz="1200" b="1" kern="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a:t>
            </a:r>
            <a:r>
              <a:rPr lang="si-LK" sz="1200" b="1"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තීරණ</a:t>
            </a:r>
            <a:r>
              <a:rPr lang="si-LK" sz="1200" b="1" kern="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a:t>
            </a:r>
            <a:r>
              <a:rPr lang="si-LK" sz="1200" b="1"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ගන්නන්</a:t>
            </a:r>
            <a:r>
              <a:rPr lang="si-LK" sz="1200" b="1" kern="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a:t>
            </a:r>
            <a:r>
              <a:rPr lang="si-LK" sz="1200" b="1"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හට</a:t>
            </a:r>
            <a:r>
              <a:rPr lang="si-LK" sz="1200" b="1" kern="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a:t>
            </a:r>
            <a:r>
              <a:rPr lang="si-LK" sz="1200" b="1"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කුමක් කළ</a:t>
            </a:r>
            <a:r>
              <a:rPr lang="si-LK" sz="1200" b="1" kern="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a:t>
            </a:r>
            <a:r>
              <a:rPr lang="si-LK" sz="1200" b="1"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හැකිද</a:t>
            </a:r>
            <a:r>
              <a:rPr lang="en-GB" sz="1200" b="1"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a:t>
            </a:r>
            <a:endParaRPr lang="en-GB" sz="1200" b="1" dirty="0">
              <a:latin typeface="Times New Roman" panose="02020603050405020304" pitchFamily="18" charset="0"/>
              <a:ea typeface="Times New Roman" panose="02020603050405020304" pitchFamily="18" charset="0"/>
            </a:endParaRPr>
          </a:p>
          <a:p>
            <a:pPr marL="171450" lvl="0" indent="-171450">
              <a:buFont typeface="Arial" panose="020B0604020202020204" pitchFamily="34" charset="0"/>
              <a:buChar char="•"/>
            </a:pPr>
            <a:r>
              <a:rPr lang="si-LK" sz="1000" kern="1200" dirty="0">
                <a:solidFill>
                  <a:srgbClr val="000000"/>
                </a:solidFill>
                <a:effectLst/>
                <a:latin typeface="Times New Roman" panose="02020603050405020304" pitchFamily="18" charset="0"/>
                <a:ea typeface="Times New Roman" panose="02020603050405020304" pitchFamily="18" charset="0"/>
                <a:cs typeface="Iskoola Pota" panose="020B0502040204020203" pitchFamily="34" charset="0"/>
              </a:rPr>
              <a:t>ආ</a:t>
            </a:r>
            <a:r>
              <a:rPr lang="si-LK" sz="10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ගමික සංවිධාන වල නායකත්වය</a:t>
            </a:r>
            <a:endParaRPr lang="en-GB" sz="1000" dirty="0">
              <a:effectLst/>
              <a:latin typeface="Times New Roman" panose="02020603050405020304" pitchFamily="18" charset="0"/>
              <a:ea typeface="Times New Roman" panose="02020603050405020304" pitchFamily="18" charset="0"/>
            </a:endParaRPr>
          </a:p>
          <a:p>
            <a:pPr marL="628650" lvl="1" indent="-171450">
              <a:buFont typeface="Wingdings" pitchFamily="2" charset="2"/>
              <a:buChar char="ü"/>
            </a:pPr>
            <a:r>
              <a:rPr lang="si-LK" sz="10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ගෝලීයකරණය</a:t>
            </a:r>
            <a:r>
              <a:rPr lang="si-LK" sz="1000" kern="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a:t>
            </a:r>
            <a:r>
              <a:rPr lang="si-LK" sz="10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වූ ලෝකයේ කාන්තා ආගමික නායකයින්ගේ භූමිකාව ගැන නැවත සිතා බැලීමට සහ</a:t>
            </a:r>
            <a:r>
              <a:rPr lang="si-LK" sz="1000" kern="1200" dirty="0">
                <a:solidFill>
                  <a:srgbClr val="000000"/>
                </a:solidFill>
                <a:effectLst/>
                <a:latin typeface="Times New Roman" panose="02020603050405020304" pitchFamily="18" charset="0"/>
                <a:ea typeface="Times New Roman" panose="02020603050405020304" pitchFamily="18" charset="0"/>
                <a:cs typeface="Iskoola Pota" panose="020B0502040204020203" pitchFamily="34" charset="0"/>
              </a:rPr>
              <a:t> </a:t>
            </a:r>
            <a:r>
              <a:rPr lang="si-LK" sz="10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මුල් ආගමික</a:t>
            </a:r>
            <a:r>
              <a:rPr lang="si-LK" sz="1000" kern="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a:t>
            </a:r>
            <a:r>
              <a:rPr lang="si-LK" sz="10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ඉගැන්වීම් නැවත විමසා බැලීමට අන්තඃ  ආගමික</a:t>
            </a:r>
            <a:r>
              <a:rPr lang="en-US" sz="10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 </a:t>
            </a:r>
            <a:r>
              <a:rPr lang="si-LK" sz="10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(ආගම ඇතුළත සිදුවන) සංවාද දිරිමත් කිරීම.</a:t>
            </a:r>
            <a:endParaRPr lang="en-US" sz="10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endParaRPr>
          </a:p>
          <a:p>
            <a:pPr marL="628650" lvl="1" indent="-171450">
              <a:buFont typeface="Wingdings" pitchFamily="2" charset="2"/>
              <a:buChar char="ü"/>
            </a:pPr>
            <a:r>
              <a:rPr lang="si-LK" sz="10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කාන්තා</a:t>
            </a:r>
            <a:r>
              <a:rPr lang="si-LK" sz="1000" kern="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a:t>
            </a:r>
            <a:r>
              <a:rPr lang="si-LK" sz="10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ආගමික නායිකාවන් සංවාදය සහ</a:t>
            </a:r>
            <a:r>
              <a:rPr lang="si-LK" sz="1000" kern="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a:t>
            </a:r>
            <a:r>
              <a:rPr lang="si-LK" sz="10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සමථකරණය</a:t>
            </a:r>
            <a:r>
              <a:rPr lang="si-LK" sz="1000" kern="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a:t>
            </a:r>
            <a:r>
              <a:rPr lang="si-LK" sz="10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තුළ</a:t>
            </a:r>
            <a:r>
              <a:rPr lang="en-GB" sz="10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  </a:t>
            </a:r>
            <a:r>
              <a:rPr lang="si-LK" sz="10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නිරත වීම ඉස්මතු කර දිරිමත් කිරීම.</a:t>
            </a:r>
            <a:endParaRPr lang="en-US" sz="10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endParaRPr>
          </a:p>
          <a:p>
            <a:pPr marL="628650" lvl="1" indent="-171450">
              <a:buFont typeface="Wingdings" pitchFamily="2" charset="2"/>
              <a:buChar char="ü"/>
            </a:pPr>
            <a:r>
              <a:rPr lang="si-LK" sz="10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කාන්තා</a:t>
            </a:r>
            <a:r>
              <a:rPr lang="si-LK" sz="1000" kern="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a:t>
            </a:r>
            <a:r>
              <a:rPr lang="si-LK" sz="10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ආගමික නායිකාවන් සඳහා සංවාදයේ සහ</a:t>
            </a:r>
            <a:r>
              <a:rPr lang="si-LK" sz="1000" kern="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a:t>
            </a:r>
            <a:r>
              <a:rPr lang="si-LK" sz="10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සමථකරණය</a:t>
            </a:r>
            <a:r>
              <a:rPr lang="si-LK" sz="1000" kern="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a:t>
            </a:r>
            <a:r>
              <a:rPr lang="si-LK" sz="10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අවකාශය නිර්මාණය කිරීම සහ පුළුල් කිරීම.</a:t>
            </a:r>
            <a:endParaRPr lang="en-US" sz="10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endParaRPr>
          </a:p>
          <a:p>
            <a:pPr marL="628650" lvl="1" indent="-171450">
              <a:buFont typeface="Wingdings" pitchFamily="2" charset="2"/>
              <a:buChar char="ü"/>
            </a:pPr>
            <a:r>
              <a:rPr lang="si-LK" sz="10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දැනට</a:t>
            </a:r>
            <a:r>
              <a:rPr lang="si-LK" sz="1000" kern="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a:t>
            </a:r>
            <a:r>
              <a:rPr lang="si-LK" sz="10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ක්‍රියාත්මක වන ධාරිතා වර්ධන වැඩසටහන් තුළ</a:t>
            </a:r>
            <a:r>
              <a:rPr lang="en-GB" sz="1000" kern="1200" dirty="0">
                <a:solidFill>
                  <a:srgbClr val="000000"/>
                </a:solidFill>
                <a:effectLst/>
                <a:latin typeface="Iskoola Pota" panose="020B0502040204020203" pitchFamily="34" charset="0"/>
                <a:ea typeface="Times New Roman" panose="02020603050405020304" pitchFamily="18" charset="0"/>
              </a:rPr>
              <a:t> </a:t>
            </a:r>
            <a:r>
              <a:rPr lang="en-GB" sz="10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 </a:t>
            </a:r>
            <a:r>
              <a:rPr lang="si-LK" sz="10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සංවාද සහ</a:t>
            </a:r>
            <a:r>
              <a:rPr lang="si-LK" sz="1000" kern="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a:t>
            </a:r>
            <a:r>
              <a:rPr lang="si-LK" sz="10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සමථකරණ</a:t>
            </a:r>
            <a:r>
              <a:rPr lang="si-LK" sz="1000" kern="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a:t>
            </a:r>
            <a:r>
              <a:rPr lang="si-LK" sz="10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කුසලතා ඇතුළත්</a:t>
            </a:r>
            <a:r>
              <a:rPr lang="si-LK" sz="1000" kern="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a:t>
            </a:r>
            <a:r>
              <a:rPr lang="si-LK" sz="10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කිරිම</a:t>
            </a:r>
            <a:r>
              <a:rPr lang="en-GB" sz="10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a:t>
            </a:r>
            <a:endParaRPr lang="en-US" sz="1000" dirty="0">
              <a:solidFill>
                <a:srgbClr val="000000"/>
              </a:solidFill>
              <a:latin typeface="Calibri" panose="020F0502020204030204" pitchFamily="34" charset="0"/>
              <a:ea typeface="Times New Roman" panose="02020603050405020304" pitchFamily="18" charset="0"/>
              <a:cs typeface="Iskoola Pota" panose="020B0502040204020203" pitchFamily="34" charset="0"/>
            </a:endParaRPr>
          </a:p>
          <a:p>
            <a:pPr marL="628650" lvl="1" indent="-171450">
              <a:buFont typeface="Wingdings" pitchFamily="2" charset="2"/>
              <a:buChar char="ü"/>
            </a:pPr>
            <a:r>
              <a:rPr lang="si-LK" sz="10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සෙසු</a:t>
            </a:r>
            <a:r>
              <a:rPr lang="si-LK" sz="1000" kern="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a:t>
            </a:r>
            <a:r>
              <a:rPr lang="si-LK" sz="10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ආගමික කාන්තා</a:t>
            </a:r>
            <a:r>
              <a:rPr lang="si-LK" sz="1000" kern="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a:t>
            </a:r>
            <a:r>
              <a:rPr lang="si-LK" sz="10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ප්‍රජාවගේ</a:t>
            </a:r>
            <a:r>
              <a:rPr lang="si-LK" sz="1000" kern="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a:t>
            </a:r>
            <a:r>
              <a:rPr lang="si-LK" sz="10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නෛතික තත්ත්වය සහ නීතිමය ලියකියවිලි සම්බන්ධ හිඩැස් පිරවීම සඳහා රජයට බලපෑම්</a:t>
            </a:r>
            <a:r>
              <a:rPr lang="si-LK" sz="1000" kern="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a:t>
            </a:r>
            <a:r>
              <a:rPr lang="si-LK" sz="10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කිරීම.</a:t>
            </a:r>
            <a:endParaRPr lang="en-GB" sz="1000" dirty="0">
              <a:effectLst/>
              <a:latin typeface="Times New Roman" panose="02020603050405020304" pitchFamily="18" charset="0"/>
              <a:ea typeface="Times New Roman" panose="02020603050405020304" pitchFamily="18" charset="0"/>
            </a:endParaRPr>
          </a:p>
          <a:p>
            <a:pPr marL="171450" indent="-171450">
              <a:buFont typeface="Wingdings" pitchFamily="2" charset="2"/>
              <a:buChar char="ü"/>
            </a:pPr>
            <a:endParaRPr lang="en-GB" sz="1000" dirty="0">
              <a:effectLst/>
              <a:latin typeface="Calibri" panose="020F0502020204030204" pitchFamily="34" charset="0"/>
              <a:ea typeface="Times New Roman" panose="02020603050405020304" pitchFamily="18" charset="0"/>
              <a:cs typeface="Arial Unicode MS"/>
            </a:endParaRPr>
          </a:p>
          <a:p>
            <a:pPr marL="171450" lvl="0" indent="-171450">
              <a:buFont typeface="Arial" panose="020B0604020202020204" pitchFamily="34" charset="0"/>
              <a:buChar char="•"/>
            </a:pPr>
            <a:r>
              <a:rPr lang="si-LK" sz="1000" b="1" kern="1200" dirty="0">
                <a:solidFill>
                  <a:srgbClr val="000000"/>
                </a:solidFill>
                <a:effectLst/>
                <a:latin typeface="Times New Roman" panose="02020603050405020304" pitchFamily="18" charset="0"/>
                <a:ea typeface="Times New Roman" panose="02020603050405020304" pitchFamily="18" charset="0"/>
                <a:cs typeface="Iskoola Pota" panose="020B0502040204020203" pitchFamily="34" charset="0"/>
              </a:rPr>
              <a:t>සංවාද සහ සමථකරණ වේදිකාවල නායකත්වය </a:t>
            </a:r>
            <a:endParaRPr lang="en-US" sz="1000" b="1" kern="1200" dirty="0">
              <a:solidFill>
                <a:srgbClr val="000000"/>
              </a:solidFill>
              <a:effectLst/>
              <a:latin typeface="Times New Roman" panose="02020603050405020304" pitchFamily="18" charset="0"/>
              <a:ea typeface="Times New Roman" panose="02020603050405020304" pitchFamily="18" charset="0"/>
              <a:cs typeface="Iskoola Pota" panose="020B0502040204020203" pitchFamily="34" charset="0"/>
            </a:endParaRPr>
          </a:p>
          <a:p>
            <a:pPr marL="628650" lvl="1" indent="-171450">
              <a:buFont typeface="Wingdings" pitchFamily="2" charset="2"/>
              <a:buChar char="ü"/>
            </a:pPr>
            <a:r>
              <a:rPr lang="si-LK" sz="1000" kern="1200" dirty="0">
                <a:solidFill>
                  <a:srgbClr val="000000"/>
                </a:solidFill>
                <a:effectLst/>
                <a:latin typeface="Times New Roman" panose="02020603050405020304" pitchFamily="18" charset="0"/>
                <a:ea typeface="Times New Roman" panose="02020603050405020304" pitchFamily="18" charset="0"/>
                <a:cs typeface="Iskoola Pota" panose="020B0502040204020203" pitchFamily="34" charset="0"/>
              </a:rPr>
              <a:t>සංවාද සහ සමථකරණයේ වේදිකාවල නිරත වීම වඩාත් ඵලදායී බවට පත් කිරීම</a:t>
            </a:r>
            <a:r>
              <a:rPr lang="en-US" sz="1000" dirty="0">
                <a:solidFill>
                  <a:srgbClr val="000000"/>
                </a:solidFill>
                <a:latin typeface="Times New Roman" panose="02020603050405020304" pitchFamily="18" charset="0"/>
                <a:ea typeface="Times New Roman" panose="02020603050405020304" pitchFamily="18" charset="0"/>
                <a:cs typeface="Iskoola Pota" panose="020B0502040204020203" pitchFamily="34" charset="0"/>
              </a:rPr>
              <a:t> </a:t>
            </a:r>
            <a:r>
              <a:rPr lang="si-LK" sz="1000" kern="1200" dirty="0">
                <a:solidFill>
                  <a:srgbClr val="000000"/>
                </a:solidFill>
                <a:effectLst/>
                <a:latin typeface="Times New Roman" panose="02020603050405020304" pitchFamily="18" charset="0"/>
                <a:ea typeface="Times New Roman" panose="02020603050405020304" pitchFamily="18" charset="0"/>
                <a:cs typeface="Iskoola Pota" panose="020B0502040204020203" pitchFamily="34" charset="0"/>
              </a:rPr>
              <a:t>සඳහා කාන්තා ආගමික නායිකාවන්ට ආරාධනා කිරීම. </a:t>
            </a:r>
            <a:endParaRPr lang="en-US" sz="1000" kern="1200" dirty="0">
              <a:solidFill>
                <a:srgbClr val="000000"/>
              </a:solidFill>
              <a:effectLst/>
              <a:latin typeface="Times New Roman" panose="02020603050405020304" pitchFamily="18" charset="0"/>
              <a:ea typeface="Times New Roman" panose="02020603050405020304" pitchFamily="18" charset="0"/>
              <a:cs typeface="Iskoola Pota" panose="020B0502040204020203" pitchFamily="34" charset="0"/>
            </a:endParaRPr>
          </a:p>
          <a:p>
            <a:pPr marL="628650" lvl="1" indent="-171450">
              <a:buFont typeface="Wingdings" pitchFamily="2" charset="2"/>
              <a:buChar char="ü"/>
            </a:pPr>
            <a:r>
              <a:rPr lang="si-LK" sz="1000" kern="1200" dirty="0">
                <a:solidFill>
                  <a:srgbClr val="000000"/>
                </a:solidFill>
                <a:effectLst/>
                <a:latin typeface="Times New Roman" panose="02020603050405020304" pitchFamily="18" charset="0"/>
                <a:ea typeface="Times New Roman" panose="02020603050405020304" pitchFamily="18" charset="0"/>
                <a:cs typeface="Iskoola Pota" panose="020B0502040204020203" pitchFamily="34" charset="0"/>
              </a:rPr>
              <a:t>කාන්තා ආගමික නායිකාවන් සඳහා  සමථකරණ සදහා වන පරිසරය තුළ සාධාරණ කොටසක් වෙන් කර ක්‍රමානුකූලව එවැනි අවස්ථා වැඩි කිරීම.</a:t>
            </a:r>
            <a:endParaRPr lang="en-US" sz="1000" kern="1200" dirty="0">
              <a:solidFill>
                <a:srgbClr val="000000"/>
              </a:solidFill>
              <a:effectLst/>
              <a:latin typeface="Times New Roman" panose="02020603050405020304" pitchFamily="18" charset="0"/>
              <a:ea typeface="Times New Roman" panose="02020603050405020304" pitchFamily="18" charset="0"/>
              <a:cs typeface="Iskoola Pota" panose="020B0502040204020203" pitchFamily="34" charset="0"/>
            </a:endParaRPr>
          </a:p>
          <a:p>
            <a:pPr lvl="1"/>
            <a:endParaRPr lang="en-GB" sz="1000" dirty="0">
              <a:effectLst/>
              <a:latin typeface="Calibri" panose="020F0502020204030204" pitchFamily="34" charset="0"/>
              <a:ea typeface="Times New Roman" panose="02020603050405020304" pitchFamily="18" charset="0"/>
              <a:cs typeface="Arial Unicode MS"/>
            </a:endParaRPr>
          </a:p>
          <a:p>
            <a:pPr marL="171450" lvl="0" indent="-171450">
              <a:buFont typeface="Arial" panose="020B0604020202020204" pitchFamily="34" charset="0"/>
              <a:buChar char="•"/>
            </a:pPr>
            <a:r>
              <a:rPr lang="si-LK" sz="1000" b="1" kern="1200" dirty="0">
                <a:solidFill>
                  <a:srgbClr val="000000"/>
                </a:solidFill>
                <a:effectLst/>
                <a:latin typeface="Times New Roman" panose="02020603050405020304" pitchFamily="18" charset="0"/>
                <a:ea typeface="Times New Roman" panose="02020603050405020304" pitchFamily="18" charset="0"/>
                <a:cs typeface="Iskoola Pota" panose="020B0502040204020203" pitchFamily="34" charset="0"/>
              </a:rPr>
              <a:t>සිවිල් සමාජ සංවිධානවල නායකත්වය </a:t>
            </a:r>
            <a:endParaRPr lang="en-US" sz="1000" b="1" kern="1200" dirty="0">
              <a:solidFill>
                <a:srgbClr val="000000"/>
              </a:solidFill>
              <a:effectLst/>
              <a:latin typeface="Times New Roman" panose="02020603050405020304" pitchFamily="18" charset="0"/>
              <a:ea typeface="Times New Roman" panose="02020603050405020304" pitchFamily="18" charset="0"/>
              <a:cs typeface="Iskoola Pota" panose="020B0502040204020203" pitchFamily="34" charset="0"/>
            </a:endParaRPr>
          </a:p>
          <a:p>
            <a:pPr marL="628650" lvl="1" indent="-171450">
              <a:buFont typeface="Wingdings" pitchFamily="2" charset="2"/>
              <a:buChar char="ü"/>
            </a:pPr>
            <a:r>
              <a:rPr lang="si-LK" sz="1000" kern="1200" dirty="0">
                <a:solidFill>
                  <a:srgbClr val="000000"/>
                </a:solidFill>
                <a:effectLst/>
                <a:latin typeface="Times New Roman" panose="02020603050405020304" pitchFamily="18" charset="0"/>
                <a:ea typeface="Times New Roman" panose="02020603050405020304" pitchFamily="18" charset="0"/>
                <a:cs typeface="Iskoola Pota" panose="020B0502040204020203" pitchFamily="34" charset="0"/>
              </a:rPr>
              <a:t>කාන්තා ආගමික නායිකාවන්ට ඔවුන්ගේ දැනුම, කුසලතා සහ ආකල්ප සංවාද සහ සමථකරණය පිලිබඳ  ගොඩනගා ගැනීමට අවස්ථාව සලසා දීම. </a:t>
            </a:r>
            <a:endParaRPr lang="en-US" sz="1000" kern="1200" dirty="0">
              <a:solidFill>
                <a:srgbClr val="000000"/>
              </a:solidFill>
              <a:effectLst/>
              <a:latin typeface="Times New Roman" panose="02020603050405020304" pitchFamily="18" charset="0"/>
              <a:ea typeface="Times New Roman" panose="02020603050405020304" pitchFamily="18" charset="0"/>
              <a:cs typeface="Iskoola Pota" panose="020B0502040204020203" pitchFamily="34" charset="0"/>
            </a:endParaRPr>
          </a:p>
          <a:p>
            <a:pPr marL="628650" lvl="1" indent="-171450">
              <a:buFont typeface="Wingdings" pitchFamily="2" charset="2"/>
              <a:buChar char="ü"/>
            </a:pPr>
            <a:r>
              <a:rPr lang="si-LK" sz="1000" kern="1200" dirty="0">
                <a:solidFill>
                  <a:srgbClr val="000000"/>
                </a:solidFill>
                <a:effectLst/>
                <a:latin typeface="Times New Roman" panose="02020603050405020304" pitchFamily="18" charset="0"/>
                <a:ea typeface="Times New Roman" panose="02020603050405020304" pitchFamily="18" charset="0"/>
                <a:cs typeface="Iskoola Pota" panose="020B0502040204020203" pitchFamily="34" charset="0"/>
              </a:rPr>
              <a:t>ප්‍රධාන ධාරාවේ සමාජ හා ආගමික ක්‍රියාකාරකම් සඳහා කාන්තා ආගමික නායකයින්ගේ සහභාගීත්වය වැඩි දියුණු කිරීම සඳහා අවශ්‍යතා හඳුනාගෙන නව මුල පිරීම් සැලසුම් කිරීම.</a:t>
            </a:r>
          </a:p>
          <a:p>
            <a:pPr lvl="0"/>
            <a:endParaRPr lang="en-GB" sz="1000" dirty="0">
              <a:effectLst/>
              <a:latin typeface="Times New Roman" panose="02020603050405020304" pitchFamily="18" charset="0"/>
              <a:ea typeface="Times New Roman" panose="02020603050405020304" pitchFamily="18" charset="0"/>
            </a:endParaRPr>
          </a:p>
          <a:p>
            <a:pPr marL="171450" lvl="0" indent="-171450">
              <a:buFont typeface="Arial" panose="020B0604020202020204" pitchFamily="34" charset="0"/>
              <a:buChar char="•"/>
            </a:pPr>
            <a:r>
              <a:rPr lang="si-LK" sz="1000" b="1" kern="1200" dirty="0">
                <a:solidFill>
                  <a:srgbClr val="000000"/>
                </a:solidFill>
                <a:effectLst/>
                <a:latin typeface="Times New Roman" panose="02020603050405020304" pitchFamily="18" charset="0"/>
                <a:ea typeface="Times New Roman" panose="02020603050405020304" pitchFamily="18" charset="0"/>
                <a:cs typeface="Iskoola Pota" panose="020B0502040204020203" pitchFamily="34" charset="0"/>
              </a:rPr>
              <a:t>කාන්තා ආගමික නායිකාවන් </a:t>
            </a:r>
            <a:endParaRPr lang="en-US" sz="1000" b="1" kern="1200" dirty="0">
              <a:solidFill>
                <a:srgbClr val="000000"/>
              </a:solidFill>
              <a:effectLst/>
              <a:latin typeface="Times New Roman" panose="02020603050405020304" pitchFamily="18" charset="0"/>
              <a:ea typeface="Times New Roman" panose="02020603050405020304" pitchFamily="18" charset="0"/>
              <a:cs typeface="Iskoola Pota" panose="020B0502040204020203" pitchFamily="34" charset="0"/>
            </a:endParaRPr>
          </a:p>
          <a:p>
            <a:pPr marL="628650" lvl="1" indent="-171450">
              <a:buFont typeface="Wingdings" pitchFamily="2" charset="2"/>
              <a:buChar char="ü"/>
            </a:pPr>
            <a:r>
              <a:rPr lang="si-LK" sz="1000" kern="1200" dirty="0">
                <a:solidFill>
                  <a:srgbClr val="000000"/>
                </a:solidFill>
                <a:effectLst/>
                <a:latin typeface="Times New Roman" panose="02020603050405020304" pitchFamily="18" charset="0"/>
                <a:ea typeface="Times New Roman" panose="02020603050405020304" pitchFamily="18" charset="0"/>
                <a:cs typeface="Iskoola Pota" panose="020B0502040204020203" pitchFamily="34" charset="0"/>
              </a:rPr>
              <a:t>සංවාදයේදීම සමථකරණයේ මැදිහත්වීම්වල නිරත වීමට අවස්ථාවන් සලසා දීම.</a:t>
            </a:r>
            <a:endParaRPr lang="en-US" sz="1000" kern="1200" dirty="0">
              <a:solidFill>
                <a:srgbClr val="000000"/>
              </a:solidFill>
              <a:effectLst/>
              <a:latin typeface="Times New Roman" panose="02020603050405020304" pitchFamily="18" charset="0"/>
              <a:ea typeface="Times New Roman" panose="02020603050405020304" pitchFamily="18" charset="0"/>
              <a:cs typeface="Iskoola Pota" panose="020B0502040204020203" pitchFamily="34" charset="0"/>
            </a:endParaRPr>
          </a:p>
          <a:p>
            <a:pPr marL="628650" lvl="1" indent="-171450">
              <a:buFont typeface="Wingdings" pitchFamily="2" charset="2"/>
              <a:buChar char="ü"/>
            </a:pPr>
            <a:r>
              <a:rPr lang="si-LK" sz="1000" kern="1200" dirty="0">
                <a:solidFill>
                  <a:srgbClr val="000000"/>
                </a:solidFill>
                <a:effectLst/>
                <a:latin typeface="Times New Roman" panose="02020603050405020304" pitchFamily="18" charset="0"/>
                <a:ea typeface="Times New Roman" panose="02020603050405020304" pitchFamily="18" charset="0"/>
                <a:cs typeface="Iskoola Pota" panose="020B0502040204020203" pitchFamily="34" charset="0"/>
              </a:rPr>
              <a:t>සංවාදය සහ සමථකරණ සඳහා ඔවුන්ගේ හැකියාව වැඩි දියුණු කිරීම.</a:t>
            </a:r>
          </a:p>
          <a:p>
            <a:pPr lvl="0"/>
            <a:endParaRPr lang="en-GB" sz="1000" dirty="0">
              <a:effectLst/>
              <a:latin typeface="Times New Roman" panose="02020603050405020304" pitchFamily="18" charset="0"/>
              <a:ea typeface="Times New Roman" panose="02020603050405020304" pitchFamily="18" charset="0"/>
            </a:endParaRPr>
          </a:p>
          <a:p>
            <a:pPr marL="171450" lvl="0" indent="-171450">
              <a:buFont typeface="Arial" panose="020B0604020202020204" pitchFamily="34" charset="0"/>
              <a:buChar char="•"/>
            </a:pPr>
            <a:r>
              <a:rPr lang="si-LK" sz="1000" b="1" kern="1200" dirty="0">
                <a:solidFill>
                  <a:srgbClr val="000000"/>
                </a:solidFill>
                <a:effectLst/>
                <a:latin typeface="Times New Roman" panose="02020603050405020304" pitchFamily="18" charset="0"/>
                <a:ea typeface="Times New Roman" panose="02020603050405020304" pitchFamily="18" charset="0"/>
                <a:cs typeface="Iskoola Pota" panose="020B0502040204020203" pitchFamily="34" charset="0"/>
              </a:rPr>
              <a:t>රාජ්‍ය ආයතන</a:t>
            </a:r>
            <a:r>
              <a:rPr lang="si-LK" sz="1000" kern="1200" dirty="0">
                <a:solidFill>
                  <a:srgbClr val="000000"/>
                </a:solidFill>
                <a:effectLst/>
                <a:latin typeface="Times New Roman" panose="02020603050405020304" pitchFamily="18" charset="0"/>
                <a:ea typeface="Times New Roman" panose="02020603050405020304" pitchFamily="18" charset="0"/>
                <a:cs typeface="Iskoola Pota" panose="020B0502040204020203" pitchFamily="34" charset="0"/>
              </a:rPr>
              <a:t> </a:t>
            </a:r>
            <a:endParaRPr lang="en-US" sz="1000" kern="1200" dirty="0">
              <a:solidFill>
                <a:srgbClr val="000000"/>
              </a:solidFill>
              <a:effectLst/>
              <a:latin typeface="Times New Roman" panose="02020603050405020304" pitchFamily="18" charset="0"/>
              <a:ea typeface="Times New Roman" panose="02020603050405020304" pitchFamily="18" charset="0"/>
              <a:cs typeface="Iskoola Pota" panose="020B0502040204020203" pitchFamily="34" charset="0"/>
            </a:endParaRPr>
          </a:p>
          <a:p>
            <a:pPr marL="628650" lvl="1" indent="-171450">
              <a:buFont typeface="Wingdings" pitchFamily="2" charset="2"/>
              <a:buChar char="ü"/>
            </a:pPr>
            <a:r>
              <a:rPr lang="si-LK" sz="1000" kern="1200" dirty="0">
                <a:solidFill>
                  <a:srgbClr val="000000"/>
                </a:solidFill>
                <a:effectLst/>
                <a:latin typeface="Times New Roman" panose="02020603050405020304" pitchFamily="18" charset="0"/>
                <a:ea typeface="Times New Roman" panose="02020603050405020304" pitchFamily="18" charset="0"/>
                <a:cs typeface="Iskoola Pota" panose="020B0502040204020203" pitchFamily="34" charset="0"/>
              </a:rPr>
              <a:t>සංවාද සහ සමථකරණය ඇතුළුව ප්‍රධාන ධාරාවේ ආගමික පරිසරයට ඇතුළුවීම සඳහා කාන්තා ආගමික නායිකාවන්ගේ ප්‍රධාන අවශ්‍යතාවයක් ලෙස අන්තර්කරණය, පිළිගැනීම සහ ගෞරවය සුරක්ෂිත කිරීම සඳහා කාන්තා ආගමික නායකයින්ගේ නීත්‍යානුකූලභාවය පිළිබඳ සංවාදයක්  ගොඩනැගීම. </a:t>
            </a:r>
          </a:p>
          <a:p>
            <a:pPr marL="628650" lvl="1" indent="-171450">
              <a:buFont typeface="Wingdings" pitchFamily="2" charset="2"/>
              <a:buChar char="ü"/>
            </a:pPr>
            <a:r>
              <a:rPr lang="si-LK" sz="1000" kern="1200" dirty="0">
                <a:solidFill>
                  <a:srgbClr val="000000"/>
                </a:solidFill>
                <a:effectLst/>
                <a:latin typeface="Times New Roman" panose="02020603050405020304" pitchFamily="18" charset="0"/>
                <a:ea typeface="Times New Roman" panose="02020603050405020304" pitchFamily="18" charset="0"/>
                <a:cs typeface="Iskoola Pota" panose="020B0502040204020203" pitchFamily="34" charset="0"/>
              </a:rPr>
              <a:t>දත්ත පදනම් කරගත් තීරණ ගැනීම සඳහා කාන්තා ආගමික නායකයින් පිළිබඳ තොරතුරු රැස් කිරීම ශක්තිමත් කිරීම. </a:t>
            </a:r>
          </a:p>
          <a:p>
            <a:pPr marL="628650" lvl="1" indent="-171450">
              <a:buFont typeface="Wingdings" pitchFamily="2" charset="2"/>
              <a:buChar char="ü"/>
            </a:pPr>
            <a:r>
              <a:rPr lang="si-LK" sz="1000" kern="1200" dirty="0">
                <a:solidFill>
                  <a:srgbClr val="000000"/>
                </a:solidFill>
                <a:effectLst/>
                <a:latin typeface="Times New Roman" panose="02020603050405020304" pitchFamily="18" charset="0"/>
                <a:ea typeface="Times New Roman" panose="02020603050405020304" pitchFamily="18" charset="0"/>
                <a:cs typeface="Iskoola Pota" panose="020B0502040204020203" pitchFamily="34" charset="0"/>
              </a:rPr>
              <a:t>එවැනි ක්‍රියාවලීන් සඳහා කාන්තා ආගමික නායිකාවන් පිළිගැනීමට සහ ඒ පිලිබඳ වගවීම සඳහා වඩාත් ඇතුළත් පරිසරයක් නිර්මාණය කිරීම සඳහා බුද්ධශාසන, ආගමික හා සංස්කෘතික කටයුතු, අධිකරණ අමාත්‍යාංශය සහ කාන්තා හා ළමා කටයුතු අමාත්‍යාංශයේ මැදිහත්වීම තුළින් වැඩි දියුණු කිරීම. </a:t>
            </a:r>
            <a:endParaRPr lang="en-GB" sz="1000" dirty="0">
              <a:effectLst/>
              <a:latin typeface="Times New Roman" panose="02020603050405020304" pitchFamily="18" charset="0"/>
              <a:ea typeface="Times New Roman" panose="02020603050405020304" pitchFamily="18" charset="0"/>
            </a:endParaRPr>
          </a:p>
          <a:p>
            <a:pPr marL="171450" lvl="0" indent="-171450">
              <a:buFont typeface="Arial" panose="020B0604020202020204" pitchFamily="34" charset="0"/>
              <a:buChar char="•"/>
            </a:pPr>
            <a:r>
              <a:rPr lang="si-LK" sz="1000" b="1" kern="1200" dirty="0">
                <a:solidFill>
                  <a:srgbClr val="000000"/>
                </a:solidFill>
                <a:effectLst/>
                <a:latin typeface="Times New Roman" panose="02020603050405020304" pitchFamily="18" charset="0"/>
                <a:ea typeface="Times New Roman" panose="02020603050405020304" pitchFamily="18" charset="0"/>
                <a:cs typeface="Iskoola Pota" panose="020B0502040204020203" pitchFamily="34" charset="0"/>
              </a:rPr>
              <a:t>ප්‍රජා නායකයින්</a:t>
            </a:r>
            <a:endParaRPr lang="en-US" sz="1000" b="1" dirty="0">
              <a:solidFill>
                <a:srgbClr val="000000"/>
              </a:solidFill>
              <a:latin typeface="Times New Roman" panose="02020603050405020304" pitchFamily="18" charset="0"/>
              <a:ea typeface="Times New Roman" panose="02020603050405020304" pitchFamily="18" charset="0"/>
              <a:cs typeface="Iskoola Pota" panose="020B0502040204020203" pitchFamily="34" charset="0"/>
            </a:endParaRPr>
          </a:p>
          <a:p>
            <a:pPr marL="628650" lvl="1" indent="-171450">
              <a:buFont typeface="Wingdings" pitchFamily="2" charset="2"/>
              <a:buChar char="ü"/>
            </a:pPr>
            <a:r>
              <a:rPr lang="si-LK" sz="1000" kern="1200" dirty="0">
                <a:solidFill>
                  <a:srgbClr val="000000"/>
                </a:solidFill>
                <a:effectLst/>
                <a:latin typeface="Times New Roman" panose="02020603050405020304" pitchFamily="18" charset="0"/>
                <a:ea typeface="Times New Roman" panose="02020603050405020304" pitchFamily="18" charset="0"/>
                <a:cs typeface="Iskoola Pota" panose="020B0502040204020203" pitchFamily="34" charset="0"/>
              </a:rPr>
              <a:t>කාන්තා ආගමික නායිකාවන් කෙරෙහි හිතකර ආකල්ප සහ විශ්වාසය වර්ධන කිරීම. </a:t>
            </a:r>
            <a:endParaRPr lang="en-US" sz="1000" kern="1200" dirty="0">
              <a:solidFill>
                <a:srgbClr val="000000"/>
              </a:solidFill>
              <a:effectLst/>
              <a:latin typeface="Times New Roman" panose="02020603050405020304" pitchFamily="18" charset="0"/>
              <a:ea typeface="Times New Roman" panose="02020603050405020304" pitchFamily="18" charset="0"/>
              <a:cs typeface="Iskoola Pota" panose="020B0502040204020203" pitchFamily="34" charset="0"/>
            </a:endParaRPr>
          </a:p>
          <a:p>
            <a:pPr marL="628650" lvl="1" indent="-171450">
              <a:buFont typeface="Wingdings" pitchFamily="2" charset="2"/>
              <a:buChar char="ü"/>
            </a:pPr>
            <a:r>
              <a:rPr lang="si-LK" sz="1000" kern="1200" dirty="0">
                <a:solidFill>
                  <a:srgbClr val="000000"/>
                </a:solidFill>
                <a:effectLst/>
                <a:latin typeface="Times New Roman" panose="02020603050405020304" pitchFamily="18" charset="0"/>
                <a:ea typeface="Times New Roman" panose="02020603050405020304" pitchFamily="18" charset="0"/>
                <a:cs typeface="Iskoola Pota" panose="020B0502040204020203" pitchFamily="34" charset="0"/>
              </a:rPr>
              <a:t>ප්‍රජා ගැටළු වලදී කාන්තා ආගමික</a:t>
            </a:r>
            <a:r>
              <a:rPr lang="en-GB" sz="10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 </a:t>
            </a:r>
            <a:r>
              <a:rPr lang="en-GB" sz="1000" kern="1200" dirty="0">
                <a:solidFill>
                  <a:srgbClr val="000000"/>
                </a:solidFill>
                <a:effectLst/>
                <a:latin typeface="Times New Roman" panose="02020603050405020304" pitchFamily="18" charset="0"/>
                <a:ea typeface="Times New Roman" panose="02020603050405020304" pitchFamily="18" charset="0"/>
                <a:cs typeface="Iskoola Pota" panose="020B0502040204020203" pitchFamily="34" charset="0"/>
              </a:rPr>
              <a:t> </a:t>
            </a:r>
            <a:r>
              <a:rPr lang="si-LK" sz="1000" kern="1200" dirty="0">
                <a:solidFill>
                  <a:srgbClr val="000000"/>
                </a:solidFill>
                <a:effectLst/>
                <a:latin typeface="Times New Roman" panose="02020603050405020304" pitchFamily="18" charset="0"/>
                <a:ea typeface="Times New Roman" panose="02020603050405020304" pitchFamily="18" charset="0"/>
                <a:cs typeface="Iskoola Pota" panose="020B0502040204020203" pitchFamily="34" charset="0"/>
              </a:rPr>
              <a:t>නායිකාවන් සංවාදය සහ </a:t>
            </a:r>
            <a:r>
              <a:rPr lang="si-LK" sz="1000" kern="1200" dirty="0" err="1">
                <a:solidFill>
                  <a:srgbClr val="000000"/>
                </a:solidFill>
                <a:effectLst/>
                <a:latin typeface="Times New Roman" panose="02020603050405020304" pitchFamily="18" charset="0"/>
                <a:ea typeface="Times New Roman" panose="02020603050405020304" pitchFamily="18" charset="0"/>
                <a:cs typeface="Iskoola Pota" panose="020B0502040204020203" pitchFamily="34" charset="0"/>
              </a:rPr>
              <a:t>සමථකරණයට</a:t>
            </a:r>
            <a:r>
              <a:rPr lang="si-LK" sz="1000" kern="1200" dirty="0">
                <a:solidFill>
                  <a:srgbClr val="000000"/>
                </a:solidFill>
                <a:effectLst/>
                <a:latin typeface="Times New Roman" panose="02020603050405020304" pitchFamily="18" charset="0"/>
                <a:ea typeface="Times New Roman" panose="02020603050405020304" pitchFamily="18" charset="0"/>
                <a:cs typeface="Iskoola Pota" panose="020B0502040204020203" pitchFamily="34" charset="0"/>
              </a:rPr>
              <a:t> </a:t>
            </a:r>
            <a:r>
              <a:rPr lang="si-LK" sz="1000" kern="1200" dirty="0" err="1">
                <a:solidFill>
                  <a:srgbClr val="000000"/>
                </a:solidFill>
                <a:effectLst/>
                <a:latin typeface="Times New Roman" panose="02020603050405020304" pitchFamily="18" charset="0"/>
                <a:ea typeface="Times New Roman" panose="02020603050405020304" pitchFamily="18" charset="0"/>
                <a:cs typeface="Iskoola Pota" panose="020B0502040204020203" pitchFamily="34" charset="0"/>
              </a:rPr>
              <a:t>මැදිහත්වීමට</a:t>
            </a:r>
            <a:r>
              <a:rPr lang="si-LK" sz="1000" kern="1200" dirty="0">
                <a:solidFill>
                  <a:srgbClr val="000000"/>
                </a:solidFill>
                <a:effectLst/>
                <a:latin typeface="Times New Roman" panose="02020603050405020304" pitchFamily="18" charset="0"/>
                <a:ea typeface="Times New Roman" panose="02020603050405020304" pitchFamily="18" charset="0"/>
                <a:cs typeface="Iskoola Pota" panose="020B0502040204020203" pitchFamily="34" charset="0"/>
              </a:rPr>
              <a:t> සම්බන්ධ කර ගැනීමට ඉල්ලා සිටීම.</a:t>
            </a:r>
            <a:endParaRPr lang="en-GB" sz="1000" dirty="0">
              <a:effectLst/>
              <a:latin typeface="Times New Roman" panose="02020603050405020304" pitchFamily="18" charset="0"/>
              <a:ea typeface="Times New Roman" panose="02020603050405020304" pitchFamily="18" charset="0"/>
            </a:endParaRPr>
          </a:p>
          <a:p>
            <a:pPr marL="320040" marR="0" algn="just">
              <a:lnSpc>
                <a:spcPts val="1400"/>
              </a:lnSpc>
              <a:spcBef>
                <a:spcPts val="0"/>
              </a:spcBef>
              <a:spcAft>
                <a:spcPts val="0"/>
              </a:spcAft>
            </a:pPr>
            <a:endParaRPr lang="en-US" sz="1000" dirty="0">
              <a:effectLst/>
              <a:ea typeface="Calibri" panose="020F0502020204030204" pitchFamily="34" charset="0"/>
            </a:endParaRPr>
          </a:p>
        </p:txBody>
      </p:sp>
      <p:sp>
        <p:nvSpPr>
          <p:cNvPr id="21" name="TextBox 20">
            <a:extLst>
              <a:ext uri="{FF2B5EF4-FFF2-40B4-BE49-F238E27FC236}">
                <a16:creationId xmlns:a16="http://schemas.microsoft.com/office/drawing/2014/main" id="{79854321-003A-B29E-FE01-CA1033417329}"/>
              </a:ext>
            </a:extLst>
          </p:cNvPr>
          <p:cNvSpPr txBox="1"/>
          <p:nvPr/>
        </p:nvSpPr>
        <p:spPr>
          <a:xfrm>
            <a:off x="4206240" y="359225"/>
            <a:ext cx="2337816" cy="584775"/>
          </a:xfrm>
          <a:prstGeom prst="rect">
            <a:avLst/>
          </a:prstGeom>
          <a:noFill/>
        </p:spPr>
        <p:txBody>
          <a:bodyPr wrap="square" rtlCol="0">
            <a:spAutoFit/>
          </a:bodyPr>
          <a:lstStyle/>
          <a:p>
            <a:pPr marL="0" marR="0" algn="just">
              <a:spcBef>
                <a:spcPts val="0"/>
              </a:spcBef>
              <a:spcAft>
                <a:spcPts val="0"/>
              </a:spcAft>
            </a:pPr>
            <a:endParaRPr lang="en-US" sz="1000" dirty="0">
              <a:effectLst/>
              <a:latin typeface="Calibri" panose="020F0502020204030204" pitchFamily="34" charset="0"/>
              <a:ea typeface="Calibri" panose="020F0502020204030204" pitchFamily="34" charset="0"/>
            </a:endParaRPr>
          </a:p>
          <a:p>
            <a:pPr marL="0" marR="0" algn="just">
              <a:spcBef>
                <a:spcPts val="0"/>
              </a:spcBef>
              <a:spcAft>
                <a:spcPts val="0"/>
              </a:spcAft>
            </a:pPr>
            <a:r>
              <a:rPr lang="en-US" sz="1000" dirty="0">
                <a:effectLst/>
                <a:latin typeface="Calibri" panose="020F0502020204030204" pitchFamily="34" charset="0"/>
                <a:ea typeface="Calibri" panose="020F0502020204030204" pitchFamily="34" charset="0"/>
              </a:rPr>
              <a:t> </a:t>
            </a:r>
          </a:p>
          <a:p>
            <a:pPr marL="0" marR="0" algn="just">
              <a:spcBef>
                <a:spcPts val="0"/>
              </a:spcBef>
              <a:spcAft>
                <a:spcPts val="0"/>
              </a:spcAft>
            </a:pPr>
            <a:endParaRPr lang="en-US" sz="1200" dirty="0">
              <a:effectLst/>
              <a:latin typeface="Calibri" panose="020F0502020204030204" pitchFamily="34" charset="0"/>
              <a:ea typeface="Calibri" panose="020F0502020204030204" pitchFamily="34" charset="0"/>
            </a:endParaRPr>
          </a:p>
        </p:txBody>
      </p:sp>
      <p:sp>
        <p:nvSpPr>
          <p:cNvPr id="23" name="TextBox 22">
            <a:extLst>
              <a:ext uri="{FF2B5EF4-FFF2-40B4-BE49-F238E27FC236}">
                <a16:creationId xmlns:a16="http://schemas.microsoft.com/office/drawing/2014/main" id="{CB4111E3-C7D9-8B91-26E6-7BDA0DCA5AEB}"/>
              </a:ext>
            </a:extLst>
          </p:cNvPr>
          <p:cNvSpPr txBox="1"/>
          <p:nvPr/>
        </p:nvSpPr>
        <p:spPr>
          <a:xfrm>
            <a:off x="4472621" y="186479"/>
            <a:ext cx="2287670" cy="2662075"/>
          </a:xfrm>
          <a:prstGeom prst="rect">
            <a:avLst/>
          </a:prstGeom>
          <a:noFill/>
        </p:spPr>
        <p:txBody>
          <a:bodyPr wrap="square" rtlCol="0">
            <a:spAutoFit/>
          </a:bodyPr>
          <a:lstStyle/>
          <a:p>
            <a:pPr lvl="0"/>
            <a:r>
              <a:rPr lang="si-LK" sz="1100" b="1" dirty="0"/>
              <a:t>පිළිගැනීම</a:t>
            </a:r>
            <a:endParaRPr lang="en-US" sz="1100" b="1" dirty="0"/>
          </a:p>
          <a:p>
            <a:pPr lvl="0"/>
            <a:br>
              <a:rPr lang="si-LK" sz="1100" b="1" kern="1200" dirty="0">
                <a:solidFill>
                  <a:srgbClr val="000000"/>
                </a:solidFill>
                <a:effectLst/>
                <a:latin typeface="Times New Roman" panose="02020603050405020304" pitchFamily="18" charset="0"/>
                <a:ea typeface="Times New Roman" panose="02020603050405020304" pitchFamily="18" charset="0"/>
                <a:cs typeface="Iskoola Pota" panose="020B0502040204020203" pitchFamily="34" charset="0"/>
              </a:rPr>
            </a:br>
            <a:r>
              <a:rPr lang="si-LK" sz="1100" kern="1200" dirty="0">
                <a:solidFill>
                  <a:srgbClr val="000000"/>
                </a:solidFill>
                <a:effectLst/>
                <a:latin typeface="Times New Roman" panose="02020603050405020304" pitchFamily="18" charset="0"/>
                <a:ea typeface="Times New Roman" panose="02020603050405020304" pitchFamily="18" charset="0"/>
                <a:cs typeface="Iskoola Pota" panose="020B0502040204020203" pitchFamily="34" charset="0"/>
              </a:rPr>
              <a:t>මෙම ප්‍රතිපත්ති සංක්‍ෂිප්තය සකස් කිරීමේදී පහත සඳහන් පුද්ගලයින්ගේ දායකත්වය පිළිගන්නෙමු,</a:t>
            </a:r>
            <a:br>
              <a:rPr lang="si-LK" sz="1100" kern="1200" dirty="0">
                <a:solidFill>
                  <a:srgbClr val="000000"/>
                </a:solidFill>
                <a:effectLst/>
                <a:latin typeface="Times New Roman" panose="02020603050405020304" pitchFamily="18" charset="0"/>
                <a:ea typeface="Times New Roman" panose="02020603050405020304" pitchFamily="18" charset="0"/>
                <a:cs typeface="Iskoola Pota" panose="020B0502040204020203" pitchFamily="34" charset="0"/>
              </a:rPr>
            </a:br>
            <a:r>
              <a:rPr lang="si-LK" sz="1100" kern="1200" dirty="0">
                <a:solidFill>
                  <a:srgbClr val="000000"/>
                </a:solidFill>
                <a:effectLst/>
                <a:latin typeface="Times New Roman" panose="02020603050405020304" pitchFamily="18" charset="0"/>
                <a:ea typeface="Times New Roman" panose="02020603050405020304" pitchFamily="18" charset="0"/>
                <a:cs typeface="Iskoola Pota" panose="020B0502040204020203" pitchFamily="34" charset="0"/>
              </a:rPr>
              <a:t>නුවන් ප්‍රදීප් සුබසිංහ, සඳුනි ආරියවංශ, නොවිල් විජේසේකර, මිතුනි ජයවර්ධන, දමිත්‍රී කාරියවසම්, අම්රාස් අලි, එම්. </a:t>
            </a:r>
            <a:r>
              <a:rPr lang="si-LK" sz="1100" kern="1200" dirty="0" err="1">
                <a:solidFill>
                  <a:srgbClr val="000000"/>
                </a:solidFill>
                <a:effectLst/>
                <a:latin typeface="Times New Roman" panose="02020603050405020304" pitchFamily="18" charset="0"/>
                <a:ea typeface="Times New Roman" panose="02020603050405020304" pitchFamily="18" charset="0"/>
                <a:cs typeface="Iskoola Pota" panose="020B0502040204020203" pitchFamily="34" charset="0"/>
              </a:rPr>
              <a:t>රිෂිනි</a:t>
            </a:r>
            <a:r>
              <a:rPr lang="si-LK" sz="1100" kern="1200" dirty="0">
                <a:solidFill>
                  <a:srgbClr val="000000"/>
                </a:solidFill>
                <a:effectLst/>
                <a:latin typeface="Times New Roman" panose="02020603050405020304" pitchFamily="18" charset="0"/>
                <a:ea typeface="Times New Roman" panose="02020603050405020304" pitchFamily="18" charset="0"/>
                <a:cs typeface="Iskoola Pota" panose="020B0502040204020203" pitchFamily="34" charset="0"/>
              </a:rPr>
              <a:t> </a:t>
            </a:r>
            <a:r>
              <a:rPr lang="si-LK" sz="1100" kern="1200" dirty="0" err="1">
                <a:solidFill>
                  <a:srgbClr val="000000"/>
                </a:solidFill>
                <a:effectLst/>
                <a:latin typeface="Times New Roman" panose="02020603050405020304" pitchFamily="18" charset="0"/>
                <a:ea typeface="Times New Roman" panose="02020603050405020304" pitchFamily="18" charset="0"/>
                <a:cs typeface="Iskoola Pota" panose="020B0502040204020203" pitchFamily="34" charset="0"/>
              </a:rPr>
              <a:t>ඩිල්ෂානි</a:t>
            </a:r>
            <a:r>
              <a:rPr lang="en-GB" sz="1100" kern="1200" dirty="0">
                <a:solidFill>
                  <a:srgbClr val="000000"/>
                </a:solidFill>
                <a:effectLst/>
                <a:latin typeface="Times New Roman" panose="02020603050405020304" pitchFamily="18" charset="0"/>
                <a:ea typeface="Times New Roman" panose="02020603050405020304" pitchFamily="18" charset="0"/>
                <a:cs typeface="Iskoola Pota" panose="020B0502040204020203" pitchFamily="34" charset="0"/>
              </a:rPr>
              <a:t>, </a:t>
            </a:r>
            <a:r>
              <a:rPr lang="si-LK" sz="1100" kern="1200" dirty="0">
                <a:solidFill>
                  <a:srgbClr val="000000"/>
                </a:solidFill>
                <a:effectLst/>
                <a:latin typeface="Times New Roman" panose="02020603050405020304" pitchFamily="18" charset="0"/>
                <a:ea typeface="Times New Roman" panose="02020603050405020304" pitchFamily="18" charset="0"/>
                <a:cs typeface="Iskoola Pota" panose="020B0502040204020203" pitchFamily="34" charset="0"/>
              </a:rPr>
              <a:t>පිලිප් </a:t>
            </a:r>
            <a:r>
              <a:rPr lang="si-LK" sz="1100" kern="1200" dirty="0" err="1">
                <a:solidFill>
                  <a:srgbClr val="000000"/>
                </a:solidFill>
                <a:effectLst/>
                <a:latin typeface="Times New Roman" panose="02020603050405020304" pitchFamily="18" charset="0"/>
                <a:ea typeface="Times New Roman" panose="02020603050405020304" pitchFamily="18" charset="0"/>
                <a:cs typeface="Iskoola Pota" panose="020B0502040204020203" pitchFamily="34" charset="0"/>
              </a:rPr>
              <a:t>ගැසට්</a:t>
            </a:r>
            <a:r>
              <a:rPr lang="en-GB" sz="1100" kern="1200" dirty="0">
                <a:solidFill>
                  <a:srgbClr val="000000"/>
                </a:solidFill>
                <a:effectLst/>
                <a:latin typeface="Times New Roman" panose="02020603050405020304" pitchFamily="18" charset="0"/>
                <a:ea typeface="Times New Roman" panose="02020603050405020304" pitchFamily="18" charset="0"/>
                <a:cs typeface="Iskoola Pota" panose="020B0502040204020203" pitchFamily="34" charset="0"/>
              </a:rPr>
              <a:t>. </a:t>
            </a:r>
            <a:r>
              <a:rPr lang="si-LK" sz="1100" kern="1200" dirty="0">
                <a:solidFill>
                  <a:srgbClr val="000000"/>
                </a:solidFill>
                <a:effectLst/>
                <a:latin typeface="Times New Roman" panose="02020603050405020304" pitchFamily="18" charset="0"/>
                <a:ea typeface="Times New Roman" panose="02020603050405020304" pitchFamily="18" charset="0"/>
                <a:cs typeface="Iskoola Pota" panose="020B0502040204020203" pitchFamily="34" charset="0"/>
              </a:rPr>
              <a:t>ආගමික හා </a:t>
            </a:r>
            <a:r>
              <a:rPr lang="si-LK" sz="1100" kern="1200" dirty="0" err="1">
                <a:solidFill>
                  <a:srgbClr val="000000"/>
                </a:solidFill>
                <a:effectLst/>
                <a:latin typeface="Times New Roman" panose="02020603050405020304" pitchFamily="18" charset="0"/>
                <a:ea typeface="Times New Roman" panose="02020603050405020304" pitchFamily="18" charset="0"/>
                <a:cs typeface="Iskoola Pota" panose="020B0502040204020203" pitchFamily="34" charset="0"/>
              </a:rPr>
              <a:t>අධ්‍යාත්මික</a:t>
            </a:r>
            <a:r>
              <a:rPr lang="si-LK" sz="1100" kern="1200" dirty="0">
                <a:solidFill>
                  <a:srgbClr val="000000"/>
                </a:solidFill>
                <a:effectLst/>
                <a:latin typeface="Times New Roman" panose="02020603050405020304" pitchFamily="18" charset="0"/>
                <a:ea typeface="Times New Roman" panose="02020603050405020304" pitchFamily="18" charset="0"/>
                <a:cs typeface="Iskoola Pota" panose="020B0502040204020203" pitchFamily="34" charset="0"/>
              </a:rPr>
              <a:t> සංවිධාන විසින් කාන්තා ආගමික නායිකාවන් සංඛ්‍යාව පිළිබඳ දත්ත </a:t>
            </a:r>
            <a:r>
              <a:rPr lang="si-LK" sz="1100" kern="1200" dirty="0" err="1">
                <a:solidFill>
                  <a:srgbClr val="000000"/>
                </a:solidFill>
                <a:effectLst/>
                <a:latin typeface="Times New Roman" panose="02020603050405020304" pitchFamily="18" charset="0"/>
                <a:ea typeface="Times New Roman" panose="02020603050405020304" pitchFamily="18" charset="0"/>
                <a:cs typeface="Iskoola Pota" panose="020B0502040204020203" pitchFamily="34" charset="0"/>
              </a:rPr>
              <a:t>බෙදාගැනීමෙන්</a:t>
            </a:r>
            <a:r>
              <a:rPr lang="si-LK" sz="1100" kern="1200" dirty="0">
                <a:solidFill>
                  <a:srgbClr val="000000"/>
                </a:solidFill>
                <a:effectLst/>
                <a:latin typeface="Times New Roman" panose="02020603050405020304" pitchFamily="18" charset="0"/>
                <a:ea typeface="Times New Roman" panose="02020603050405020304" pitchFamily="18" charset="0"/>
                <a:cs typeface="Iskoola Pota" panose="020B0502040204020203" pitchFamily="34" charset="0"/>
              </a:rPr>
              <a:t> ලබා දුන් සහයෝගය ස්තුති </a:t>
            </a:r>
            <a:r>
              <a:rPr lang="si-LK" sz="1100" kern="1200" dirty="0" err="1">
                <a:solidFill>
                  <a:srgbClr val="000000"/>
                </a:solidFill>
                <a:effectLst/>
                <a:latin typeface="Times New Roman" panose="02020603050405020304" pitchFamily="18" charset="0"/>
                <a:ea typeface="Times New Roman" panose="02020603050405020304" pitchFamily="18" charset="0"/>
                <a:cs typeface="Iskoola Pota" panose="020B0502040204020203" pitchFamily="34" charset="0"/>
              </a:rPr>
              <a:t>පූර්වකව</a:t>
            </a:r>
            <a:r>
              <a:rPr lang="si-LK" sz="1100" kern="1200" dirty="0">
                <a:solidFill>
                  <a:srgbClr val="000000"/>
                </a:solidFill>
                <a:effectLst/>
                <a:latin typeface="Times New Roman" panose="02020603050405020304" pitchFamily="18" charset="0"/>
                <a:ea typeface="Times New Roman" panose="02020603050405020304" pitchFamily="18" charset="0"/>
                <a:cs typeface="Iskoola Pota" panose="020B0502040204020203" pitchFamily="34" charset="0"/>
              </a:rPr>
              <a:t> පිළිගනු ලැබේ.</a:t>
            </a:r>
            <a:endParaRPr lang="en-GB" sz="1100" dirty="0">
              <a:effectLst/>
              <a:latin typeface="Times New Roman" panose="02020603050405020304" pitchFamily="18" charset="0"/>
              <a:ea typeface="Times New Roman" panose="02020603050405020304" pitchFamily="18" charset="0"/>
            </a:endParaRPr>
          </a:p>
          <a:p>
            <a:pPr marR="0" algn="just">
              <a:lnSpc>
                <a:spcPct val="115000"/>
              </a:lnSpc>
              <a:spcBef>
                <a:spcPts val="0"/>
              </a:spcBef>
              <a:spcAft>
                <a:spcPts val="0"/>
              </a:spcAft>
            </a:pPr>
            <a:endParaRPr lang="en-US" sz="1200" dirty="0">
              <a:effectLst/>
              <a:latin typeface="Calibri" panose="020F0502020204030204" pitchFamily="34" charset="0"/>
              <a:ea typeface="Calibri" panose="020F0502020204030204" pitchFamily="34" charset="0"/>
            </a:endParaRPr>
          </a:p>
        </p:txBody>
      </p:sp>
      <p:sp>
        <p:nvSpPr>
          <p:cNvPr id="25" name="TextBox 24">
            <a:extLst>
              <a:ext uri="{FF2B5EF4-FFF2-40B4-BE49-F238E27FC236}">
                <a16:creationId xmlns:a16="http://schemas.microsoft.com/office/drawing/2014/main" id="{008EA9B6-C2D4-5CB3-82F0-EEE6E9C6CC82}"/>
              </a:ext>
            </a:extLst>
          </p:cNvPr>
          <p:cNvSpPr txBox="1"/>
          <p:nvPr/>
        </p:nvSpPr>
        <p:spPr>
          <a:xfrm>
            <a:off x="3262644" y="9373156"/>
            <a:ext cx="3461150" cy="430887"/>
          </a:xfrm>
          <a:prstGeom prst="rect">
            <a:avLst/>
          </a:prstGeom>
          <a:solidFill>
            <a:srgbClr val="F86AA2"/>
          </a:solidFill>
        </p:spPr>
        <p:txBody>
          <a:bodyPr wrap="square" rtlCol="0">
            <a:spAutoFit/>
          </a:bodyPr>
          <a:lstStyle/>
          <a:p>
            <a:r>
              <a:rPr lang="si-LK" sz="1100" dirty="0">
                <a:solidFill>
                  <a:schemeClr val="bg1"/>
                </a:solidFill>
                <a:effectLst/>
              </a:rPr>
              <a:t>"කාන්තා ආගමික නායකයින් තම තරුණ සාමාජිකයින් සංවාදය සහ සමථකරණය පිළිබඳව දැනුවත් කළ යුතුය</a:t>
            </a:r>
            <a:r>
              <a:rPr lang="si-LK" sz="1000" dirty="0">
                <a:effectLst/>
              </a:rPr>
              <a:t>."</a:t>
            </a:r>
            <a:endParaRPr lang="en-US" sz="1000" dirty="0">
              <a:solidFill>
                <a:schemeClr val="bg1"/>
              </a:solidFill>
              <a:latin typeface="Times New Roman" panose="02020603050405020304" pitchFamily="18" charset="0"/>
            </a:endParaRPr>
          </a:p>
        </p:txBody>
      </p:sp>
      <p:sp>
        <p:nvSpPr>
          <p:cNvPr id="26" name="TextBox 25">
            <a:extLst>
              <a:ext uri="{FF2B5EF4-FFF2-40B4-BE49-F238E27FC236}">
                <a16:creationId xmlns:a16="http://schemas.microsoft.com/office/drawing/2014/main" id="{D049A057-7CC3-C344-B630-7FE7461729A1}"/>
              </a:ext>
            </a:extLst>
          </p:cNvPr>
          <p:cNvSpPr txBox="1"/>
          <p:nvPr/>
        </p:nvSpPr>
        <p:spPr>
          <a:xfrm>
            <a:off x="4565804" y="4143050"/>
            <a:ext cx="2101304" cy="5343001"/>
          </a:xfrm>
          <a:prstGeom prst="rect">
            <a:avLst/>
          </a:prstGeom>
          <a:noFill/>
        </p:spPr>
        <p:txBody>
          <a:bodyPr wrap="square" rtlCol="0">
            <a:spAutoFit/>
          </a:bodyPr>
          <a:lstStyle/>
          <a:p>
            <a:pPr marR="0">
              <a:spcBef>
                <a:spcPts val="0"/>
              </a:spcBef>
              <a:spcAft>
                <a:spcPts val="0"/>
              </a:spcAft>
            </a:pPr>
            <a:r>
              <a:rPr lang="en-US" sz="1000" b="1" dirty="0">
                <a:latin typeface="Calibri" panose="020F0502020204030204" pitchFamily="34" charset="0"/>
                <a:ea typeface="Calibri" panose="020F0502020204030204" pitchFamily="34" charset="0"/>
                <a:cs typeface="Calibri" panose="020F0502020204030204" pitchFamily="34" charset="0"/>
              </a:rPr>
              <a:t>References</a:t>
            </a:r>
            <a:r>
              <a:rPr lang="en-US" sz="1000" b="1" dirty="0">
                <a:effectLst/>
                <a:latin typeface="Calibri" panose="020F0502020204030204" pitchFamily="34" charset="0"/>
                <a:ea typeface="Calibri" panose="020F0502020204030204" pitchFamily="34" charset="0"/>
                <a:cs typeface="Calibri" panose="020F0502020204030204" pitchFamily="34" charset="0"/>
              </a:rPr>
              <a:t>: </a:t>
            </a:r>
          </a:p>
          <a:p>
            <a:pPr marL="0" marR="0" indent="-365760">
              <a:spcBef>
                <a:spcPts val="0"/>
              </a:spcBef>
              <a:spcAft>
                <a:spcPts val="0"/>
              </a:spcAft>
              <a:buFont typeface="+mj-lt"/>
              <a:buAutoNum type="arabicPeriod"/>
            </a:pPr>
            <a:endParaRPr lang="en-US" sz="720" dirty="0">
              <a:latin typeface="Calibri" panose="020F0502020204030204" pitchFamily="34" charset="0"/>
              <a:ea typeface="Calibri" panose="020F0502020204030204" pitchFamily="34" charset="0"/>
              <a:cs typeface="Calibri" panose="020F0502020204030204" pitchFamily="34" charset="0"/>
            </a:endParaRPr>
          </a:p>
          <a:p>
            <a:pPr marL="0" marR="0" indent="-365760">
              <a:spcBef>
                <a:spcPts val="0"/>
              </a:spcBef>
              <a:spcAft>
                <a:spcPts val="0"/>
              </a:spcAft>
              <a:buFont typeface="+mj-lt"/>
              <a:buAutoNum type="arabicPeriod"/>
            </a:pPr>
            <a:r>
              <a:rPr lang="en-US" sz="720" dirty="0">
                <a:effectLst/>
                <a:latin typeface="Calibri" panose="020F0502020204030204" pitchFamily="34" charset="0"/>
                <a:ea typeface="Calibri" panose="020F0502020204030204" pitchFamily="34" charset="0"/>
                <a:cs typeface="Calibri" panose="020F0502020204030204" pitchFamily="34" charset="0"/>
              </a:rPr>
              <a:t>Mediation Boards Commission. Community Mediation Boards [Internet]. 2019 [cited 2023 Mar 26]. Available from: http://</a:t>
            </a:r>
            <a:r>
              <a:rPr lang="en-US" sz="720" dirty="0" err="1">
                <a:effectLst/>
                <a:latin typeface="Calibri" panose="020F0502020204030204" pitchFamily="34" charset="0"/>
                <a:ea typeface="Calibri" panose="020F0502020204030204" pitchFamily="34" charset="0"/>
                <a:cs typeface="Calibri" panose="020F0502020204030204" pitchFamily="34" charset="0"/>
              </a:rPr>
              <a:t>www.mediation.gov.lk</a:t>
            </a:r>
            <a:r>
              <a:rPr lang="en-US" sz="720" dirty="0">
                <a:effectLst/>
                <a:latin typeface="Calibri" panose="020F0502020204030204" pitchFamily="34" charset="0"/>
                <a:ea typeface="Calibri" panose="020F0502020204030204" pitchFamily="34" charset="0"/>
                <a:cs typeface="Calibri" panose="020F0502020204030204" pitchFamily="34" charset="0"/>
              </a:rPr>
              <a:t>/</a:t>
            </a:r>
            <a:r>
              <a:rPr lang="en-US" sz="720" dirty="0" err="1">
                <a:effectLst/>
                <a:latin typeface="Calibri" panose="020F0502020204030204" pitchFamily="34" charset="0"/>
                <a:ea typeface="Calibri" panose="020F0502020204030204" pitchFamily="34" charset="0"/>
                <a:cs typeface="Calibri" panose="020F0502020204030204" pitchFamily="34" charset="0"/>
              </a:rPr>
              <a:t>communitymediation</a:t>
            </a:r>
            <a:endParaRPr lang="en-US" sz="72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365760">
              <a:spcBef>
                <a:spcPts val="0"/>
              </a:spcBef>
              <a:spcAft>
                <a:spcPts val="0"/>
              </a:spcAft>
              <a:buFont typeface="+mj-lt"/>
              <a:buAutoNum type="arabicPeriod"/>
            </a:pPr>
            <a:r>
              <a:rPr lang="en-US" sz="720" dirty="0">
                <a:effectLst/>
                <a:latin typeface="Calibri" panose="020F0502020204030204" pitchFamily="34" charset="0"/>
                <a:ea typeface="Calibri" panose="020F0502020204030204" pitchFamily="34" charset="0"/>
                <a:cs typeface="Calibri" panose="020F0502020204030204" pitchFamily="34" charset="0"/>
              </a:rPr>
              <a:t>National Peace Council. Projects: Religions to Reconcile [Internet]. 2019 [cited 2023 Mar 26]. Available from: https://</a:t>
            </a:r>
            <a:r>
              <a:rPr lang="en-US" sz="720" dirty="0" err="1">
                <a:effectLst/>
                <a:latin typeface="Calibri" panose="020F0502020204030204" pitchFamily="34" charset="0"/>
                <a:ea typeface="Calibri" panose="020F0502020204030204" pitchFamily="34" charset="0"/>
                <a:cs typeface="Calibri" panose="020F0502020204030204" pitchFamily="34" charset="0"/>
              </a:rPr>
              <a:t>www.peace-srilanka.org</a:t>
            </a:r>
            <a:r>
              <a:rPr lang="en-US" sz="720" dirty="0">
                <a:effectLst/>
                <a:latin typeface="Calibri" panose="020F0502020204030204" pitchFamily="34" charset="0"/>
                <a:ea typeface="Calibri" panose="020F0502020204030204" pitchFamily="34" charset="0"/>
                <a:cs typeface="Calibri" panose="020F0502020204030204" pitchFamily="34" charset="0"/>
              </a:rPr>
              <a:t>/projects</a:t>
            </a:r>
            <a:endParaRPr lang="en-US" sz="72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365760">
              <a:spcBef>
                <a:spcPts val="0"/>
              </a:spcBef>
              <a:spcAft>
                <a:spcPts val="0"/>
              </a:spcAft>
              <a:buFont typeface="+mj-lt"/>
              <a:buAutoNum type="arabicPeriod"/>
            </a:pPr>
            <a:r>
              <a:rPr lang="en-US" sz="720" dirty="0" err="1">
                <a:effectLst/>
                <a:latin typeface="Calibri" panose="020F0502020204030204" pitchFamily="34" charset="0"/>
                <a:ea typeface="Calibri" panose="020F0502020204030204" pitchFamily="34" charset="0"/>
                <a:cs typeface="Calibri" panose="020F0502020204030204" pitchFamily="34" charset="0"/>
              </a:rPr>
              <a:t>Jayasundere</a:t>
            </a:r>
            <a:r>
              <a:rPr lang="en-US" sz="720" dirty="0">
                <a:effectLst/>
                <a:latin typeface="Calibri" panose="020F0502020204030204" pitchFamily="34" charset="0"/>
                <a:ea typeface="Calibri" panose="020F0502020204030204" pitchFamily="34" charset="0"/>
                <a:cs typeface="Calibri" panose="020F0502020204030204" pitchFamily="34" charset="0"/>
              </a:rPr>
              <a:t> R, Rahman R. Understanding Women Mediators - An in-depth study on women in Community Mediation Boards in Sri Lanka [Internet]. Colombo, Sri Lanka: The Asia Foundation; 2016. Available from: http://</a:t>
            </a:r>
            <a:r>
              <a:rPr lang="en-US" sz="720" dirty="0" err="1">
                <a:effectLst/>
                <a:latin typeface="Calibri" panose="020F0502020204030204" pitchFamily="34" charset="0"/>
                <a:ea typeface="Calibri" panose="020F0502020204030204" pitchFamily="34" charset="0"/>
                <a:cs typeface="Calibri" panose="020F0502020204030204" pitchFamily="34" charset="0"/>
              </a:rPr>
              <a:t>mediation.gov.lk</a:t>
            </a:r>
            <a:r>
              <a:rPr lang="en-US" sz="720" dirty="0">
                <a:effectLst/>
                <a:latin typeface="Calibri" panose="020F0502020204030204" pitchFamily="34" charset="0"/>
                <a:ea typeface="Calibri" panose="020F0502020204030204" pitchFamily="34" charset="0"/>
                <a:cs typeface="Calibri" panose="020F0502020204030204" pitchFamily="34" charset="0"/>
              </a:rPr>
              <a:t>/static/media/publications/</a:t>
            </a:r>
            <a:r>
              <a:rPr lang="en-US" sz="720" dirty="0" err="1">
                <a:effectLst/>
                <a:latin typeface="Calibri" panose="020F0502020204030204" pitchFamily="34" charset="0"/>
                <a:ea typeface="Calibri" panose="020F0502020204030204" pitchFamily="34" charset="0"/>
                <a:cs typeface="Calibri" panose="020F0502020204030204" pitchFamily="34" charset="0"/>
              </a:rPr>
              <a:t>en</a:t>
            </a:r>
            <a:r>
              <a:rPr lang="en-US" sz="720" dirty="0">
                <a:effectLst/>
                <a:latin typeface="Calibri" panose="020F0502020204030204" pitchFamily="34" charset="0"/>
                <a:ea typeface="Calibri" panose="020F0502020204030204" pitchFamily="34" charset="0"/>
                <a:cs typeface="Calibri" panose="020F0502020204030204" pitchFamily="34" charset="0"/>
              </a:rPr>
              <a:t>/</a:t>
            </a:r>
            <a:r>
              <a:rPr lang="en-US" sz="720" dirty="0" err="1">
                <a:effectLst/>
                <a:latin typeface="Calibri" panose="020F0502020204030204" pitchFamily="34" charset="0"/>
                <a:ea typeface="Calibri" panose="020F0502020204030204" pitchFamily="34" charset="0"/>
                <a:cs typeface="Calibri" panose="020F0502020204030204" pitchFamily="34" charset="0"/>
              </a:rPr>
              <a:t>Understanding_Women_Mediators.pdf</a:t>
            </a:r>
            <a:endParaRPr lang="en-US" sz="72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365760">
              <a:spcBef>
                <a:spcPts val="0"/>
              </a:spcBef>
              <a:spcAft>
                <a:spcPts val="0"/>
              </a:spcAft>
              <a:buFont typeface="+mj-lt"/>
              <a:buAutoNum type="arabicPeriod"/>
            </a:pPr>
            <a:r>
              <a:rPr lang="en-US" sz="720" dirty="0">
                <a:effectLst/>
                <a:latin typeface="Calibri" panose="020F0502020204030204" pitchFamily="34" charset="0"/>
                <a:ea typeface="Calibri" panose="020F0502020204030204" pitchFamily="34" charset="0"/>
                <a:cs typeface="Calibri" panose="020F0502020204030204" pitchFamily="34" charset="0"/>
              </a:rPr>
              <a:t>Peace Direct. Dialogue and mediation [Internet]. Peace Insight. [cited 2023 Mar 26]. Available from: https://</a:t>
            </a:r>
            <a:r>
              <a:rPr lang="en-US" sz="720" dirty="0" err="1">
                <a:effectLst/>
                <a:latin typeface="Calibri" panose="020F0502020204030204" pitchFamily="34" charset="0"/>
                <a:ea typeface="Calibri" panose="020F0502020204030204" pitchFamily="34" charset="0"/>
                <a:cs typeface="Calibri" panose="020F0502020204030204" pitchFamily="34" charset="0"/>
              </a:rPr>
              <a:t>www.peaceinsight.org</a:t>
            </a:r>
            <a:r>
              <a:rPr lang="en-US" sz="720" dirty="0">
                <a:effectLst/>
                <a:latin typeface="Calibri" panose="020F0502020204030204" pitchFamily="34" charset="0"/>
                <a:ea typeface="Calibri" panose="020F0502020204030204" pitchFamily="34" charset="0"/>
                <a:cs typeface="Calibri" panose="020F0502020204030204" pitchFamily="34" charset="0"/>
              </a:rPr>
              <a:t>/</a:t>
            </a:r>
            <a:r>
              <a:rPr lang="en-US" sz="720" dirty="0" err="1">
                <a:effectLst/>
                <a:latin typeface="Calibri" panose="020F0502020204030204" pitchFamily="34" charset="0"/>
                <a:ea typeface="Calibri" panose="020F0502020204030204" pitchFamily="34" charset="0"/>
                <a:cs typeface="Calibri" panose="020F0502020204030204" pitchFamily="34" charset="0"/>
              </a:rPr>
              <a:t>en</a:t>
            </a:r>
            <a:r>
              <a:rPr lang="en-US" sz="720" dirty="0">
                <a:effectLst/>
                <a:latin typeface="Calibri" panose="020F0502020204030204" pitchFamily="34" charset="0"/>
                <a:ea typeface="Calibri" panose="020F0502020204030204" pitchFamily="34" charset="0"/>
                <a:cs typeface="Calibri" panose="020F0502020204030204" pitchFamily="34" charset="0"/>
              </a:rPr>
              <a:t>/themes/mediation-dialogue/</a:t>
            </a:r>
            <a:endParaRPr lang="en-US" sz="720" dirty="0">
              <a:effectLst/>
              <a:latin typeface="Calibri" panose="020F0502020204030204" pitchFamily="34" charset="0"/>
              <a:ea typeface="Calibri" panose="020F0502020204030204" pitchFamily="34" charset="0"/>
              <a:cs typeface="Times New Roman" panose="02020603050405020304" pitchFamily="18" charset="0"/>
            </a:endParaRPr>
          </a:p>
          <a:p>
            <a:pPr indent="-365760">
              <a:buFont typeface="+mj-lt"/>
              <a:buAutoNum type="arabicPeriod"/>
            </a:pPr>
            <a:r>
              <a:rPr lang="en-US" sz="720" dirty="0">
                <a:effectLst/>
                <a:latin typeface="Calibri" panose="020F0502020204030204" pitchFamily="34" charset="0"/>
                <a:ea typeface="Calibri" panose="020F0502020204030204" pitchFamily="34" charset="0"/>
                <a:cs typeface="Calibri" panose="020F0502020204030204" pitchFamily="34" charset="0"/>
              </a:rPr>
              <a:t>United Nations. United Nations Security Council Resolution 1325 (2000) [Internet]. New York, USA: United Nations; 2000 Oct. Available from: </a:t>
            </a:r>
            <a:r>
              <a:rPr lang="en-US" sz="720" dirty="0">
                <a:effectLst/>
                <a:latin typeface="Calibri" panose="020F0502020204030204" pitchFamily="34" charset="0"/>
                <a:ea typeface="Calibri" panose="020F0502020204030204" pitchFamily="34" charset="0"/>
                <a:cs typeface="Calibri" panose="020F0502020204030204" pitchFamily="34" charset="0"/>
                <a:hlinkClick r:id="rId3"/>
              </a:rPr>
              <a:t>https://documents-dds-ny.un.org/doc/UNDOC/GEN/N00/720/18/PDF/N0072018.pdf?OpenElement</a:t>
            </a:r>
            <a:endParaRPr lang="en-US" sz="720" dirty="0">
              <a:effectLst/>
              <a:latin typeface="Calibri" panose="020F0502020204030204" pitchFamily="34" charset="0"/>
              <a:ea typeface="Calibri" panose="020F0502020204030204" pitchFamily="34" charset="0"/>
              <a:cs typeface="Calibri" panose="020F0502020204030204" pitchFamily="34" charset="0"/>
            </a:endParaRPr>
          </a:p>
          <a:p>
            <a:pPr marL="0" marR="0" indent="-365760">
              <a:spcBef>
                <a:spcPts val="0"/>
              </a:spcBef>
              <a:spcAft>
                <a:spcPts val="0"/>
              </a:spcAft>
              <a:buFont typeface="+mj-lt"/>
              <a:buAutoNum type="arabicPeriod"/>
            </a:pPr>
            <a:r>
              <a:rPr lang="en-US" sz="720" dirty="0">
                <a:effectLst/>
                <a:latin typeface="Calibri" panose="020F0502020204030204" pitchFamily="34" charset="0"/>
                <a:ea typeface="Calibri" panose="020F0502020204030204" pitchFamily="34" charset="0"/>
                <a:cs typeface="Calibri" panose="020F0502020204030204" pitchFamily="34" charset="0"/>
              </a:rPr>
              <a:t>UN Women. New insights on women, peace and security for the next decade [Internet]. UN Women – Headquarters. 2020 [cited 2023 Mar 26]. Available from: https://</a:t>
            </a:r>
            <a:r>
              <a:rPr lang="en-US" sz="720" dirty="0" err="1">
                <a:effectLst/>
                <a:latin typeface="Calibri" panose="020F0502020204030204" pitchFamily="34" charset="0"/>
                <a:ea typeface="Calibri" panose="020F0502020204030204" pitchFamily="34" charset="0"/>
                <a:cs typeface="Calibri" panose="020F0502020204030204" pitchFamily="34" charset="0"/>
              </a:rPr>
              <a:t>www.unwomen.org</a:t>
            </a:r>
            <a:r>
              <a:rPr lang="en-US" sz="720" dirty="0">
                <a:effectLst/>
                <a:latin typeface="Calibri" panose="020F0502020204030204" pitchFamily="34" charset="0"/>
                <a:ea typeface="Calibri" panose="020F0502020204030204" pitchFamily="34" charset="0"/>
                <a:cs typeface="Calibri" panose="020F0502020204030204" pitchFamily="34" charset="0"/>
              </a:rPr>
              <a:t>/</a:t>
            </a:r>
            <a:r>
              <a:rPr lang="en-US" sz="720" dirty="0" err="1">
                <a:effectLst/>
                <a:latin typeface="Calibri" panose="020F0502020204030204" pitchFamily="34" charset="0"/>
                <a:ea typeface="Calibri" panose="020F0502020204030204" pitchFamily="34" charset="0"/>
                <a:cs typeface="Calibri" panose="020F0502020204030204" pitchFamily="34" charset="0"/>
              </a:rPr>
              <a:t>en</a:t>
            </a:r>
            <a:r>
              <a:rPr lang="en-US" sz="720" dirty="0">
                <a:effectLst/>
                <a:latin typeface="Calibri" panose="020F0502020204030204" pitchFamily="34" charset="0"/>
                <a:ea typeface="Calibri" panose="020F0502020204030204" pitchFamily="34" charset="0"/>
                <a:cs typeface="Calibri" panose="020F0502020204030204" pitchFamily="34" charset="0"/>
              </a:rPr>
              <a:t>/digital-library/publications/2020/11/new-insights-on-women-peace-and-security-for-the-next-decade</a:t>
            </a:r>
            <a:endParaRPr lang="en-US" sz="72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indent="-228600">
              <a:spcBef>
                <a:spcPts val="0"/>
              </a:spcBef>
              <a:spcAft>
                <a:spcPts val="0"/>
              </a:spcAft>
              <a:buFont typeface="+mj-lt"/>
              <a:buAutoNum type="arabicPeriod"/>
            </a:pPr>
            <a:r>
              <a:rPr lang="en-US" sz="720" dirty="0">
                <a:effectLst/>
                <a:latin typeface="Calibri" panose="020F0502020204030204" pitchFamily="34" charset="0"/>
                <a:ea typeface="Calibri" panose="020F0502020204030204" pitchFamily="34" charset="0"/>
                <a:cs typeface="Calibri" panose="020F0502020204030204" pitchFamily="34" charset="0"/>
              </a:rPr>
              <a:t>Search for Common Grounds SFCG. WAGE (Women And Girls Empowered):</a:t>
            </a:r>
          </a:p>
          <a:p>
            <a:pPr marR="0">
              <a:spcBef>
                <a:spcPts val="0"/>
              </a:spcBef>
              <a:spcAft>
                <a:spcPts val="0"/>
              </a:spcAft>
            </a:pPr>
            <a:r>
              <a:rPr lang="en-US" sz="720" dirty="0">
                <a:effectLst/>
                <a:latin typeface="Calibri" panose="020F0502020204030204" pitchFamily="34" charset="0"/>
                <a:ea typeface="Calibri" panose="020F0502020204030204" pitchFamily="34" charset="0"/>
                <a:cs typeface="Calibri" panose="020F0502020204030204" pitchFamily="34" charset="0"/>
              </a:rPr>
              <a:t>Strengthening the Role of Women Leaders in Promoting Peace and Reconciliation in Sri Lanka | Search for Common Ground [Internet]. 2020 [cited 2023 Mar 26]. Available from: https://</a:t>
            </a:r>
            <a:r>
              <a:rPr lang="en-US" sz="720" dirty="0" err="1">
                <a:effectLst/>
                <a:latin typeface="Calibri" panose="020F0502020204030204" pitchFamily="34" charset="0"/>
                <a:ea typeface="Calibri" panose="020F0502020204030204" pitchFamily="34" charset="0"/>
                <a:cs typeface="Calibri" panose="020F0502020204030204" pitchFamily="34" charset="0"/>
              </a:rPr>
              <a:t>www.sfcg.org</a:t>
            </a:r>
            <a:r>
              <a:rPr lang="en-US" sz="720" dirty="0">
                <a:effectLst/>
                <a:latin typeface="Calibri" panose="020F0502020204030204" pitchFamily="34" charset="0"/>
                <a:ea typeface="Calibri" panose="020F0502020204030204" pitchFamily="34" charset="0"/>
                <a:cs typeface="Calibri" panose="020F0502020204030204" pitchFamily="34" charset="0"/>
              </a:rPr>
              <a:t>/wage-women-and-girls-empowered-strengthening-the-role-of-women-leaders-in-promoting-peace-and-reconciliation-in-sri-lanka/</a:t>
            </a:r>
            <a:endParaRPr lang="en-US" sz="72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TextBox 27">
            <a:extLst>
              <a:ext uri="{FF2B5EF4-FFF2-40B4-BE49-F238E27FC236}">
                <a16:creationId xmlns:a16="http://schemas.microsoft.com/office/drawing/2014/main" id="{3AE5CBD3-65AA-BA7B-74C6-49CA26DC0059}"/>
              </a:ext>
            </a:extLst>
          </p:cNvPr>
          <p:cNvSpPr txBox="1"/>
          <p:nvPr/>
        </p:nvSpPr>
        <p:spPr>
          <a:xfrm>
            <a:off x="4529617" y="2782338"/>
            <a:ext cx="2021746" cy="1248675"/>
          </a:xfrm>
          <a:prstGeom prst="rect">
            <a:avLst/>
          </a:prstGeom>
          <a:solidFill>
            <a:srgbClr val="FDD5E5"/>
          </a:solidFill>
        </p:spPr>
        <p:txBody>
          <a:bodyPr wrap="square">
            <a:spAutoFit/>
          </a:bodyPr>
          <a:lstStyle/>
          <a:p>
            <a:pPr>
              <a:lnSpc>
                <a:spcPct val="115000"/>
              </a:lnSpc>
            </a:pPr>
            <a:r>
              <a:rPr lang="si-LK" sz="11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මෙහි ප්‍රකාශිත අදහස රෙසිලියන්ස් පර්යේෂණ, පුහුණුව සහ උපදේශනය හි අදහස් වේ. ඒවා ෆින්ලන්තයේ විදේශ කටයුතු අමාත්‍යාංශයේ අදහස් පිළිබිඹු නොකරයි</a:t>
            </a:r>
            <a:r>
              <a:rPr lang="en-GB" sz="1100" kern="1200" dirty="0">
                <a:solidFill>
                  <a:srgbClr val="000000"/>
                </a:solidFill>
                <a:effectLst/>
                <a:latin typeface="Calibri" panose="020F0502020204030204" pitchFamily="34" charset="0"/>
                <a:ea typeface="Times New Roman" panose="02020603050405020304" pitchFamily="18" charset="0"/>
                <a:cs typeface="Iskoola Pota" panose="020B0502040204020203" pitchFamily="34" charset="0"/>
              </a:rPr>
              <a:t>.</a:t>
            </a:r>
            <a:endParaRPr lang="en-GB" sz="1100" dirty="0">
              <a:effectLst/>
              <a:latin typeface="Calibri" panose="020F0502020204030204" pitchFamily="34" charset="0"/>
              <a:ea typeface="Times New Roman" panose="02020603050405020304" pitchFamily="18" charset="0"/>
              <a:cs typeface="Arial Unicode MS"/>
            </a:endParaRPr>
          </a:p>
        </p:txBody>
      </p:sp>
    </p:spTree>
    <p:extLst>
      <p:ext uri="{BB962C8B-B14F-4D97-AF65-F5344CB8AC3E}">
        <p14:creationId xmlns:p14="http://schemas.microsoft.com/office/powerpoint/2010/main" val="164455501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2421</TotalTime>
  <Words>4130</Words>
  <Application>Microsoft Macintosh PowerPoint</Application>
  <PresentationFormat>A4 Paper (210x297 mm)</PresentationFormat>
  <Paragraphs>109</Paragraphs>
  <Slides>4</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vt:i4>
      </vt:variant>
    </vt:vector>
  </HeadingPairs>
  <TitlesOfParts>
    <vt:vector size="12" baseType="lpstr">
      <vt:lpstr>Arial</vt:lpstr>
      <vt:lpstr>Calibri</vt:lpstr>
      <vt:lpstr>Calibri Light</vt:lpstr>
      <vt:lpstr>Google Sans</vt:lpstr>
      <vt:lpstr>Iskoola Pota</vt:lpstr>
      <vt:lpstr>Times New Roman</vt:lpstr>
      <vt:lpstr>Wingdings</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Nanayakkara Wasam Wijesek, Novil Yasantha</dc:creator>
  <cp:lastModifiedBy>Nanayakkara Wasam Wijesek, Novil Yasantha</cp:lastModifiedBy>
  <cp:revision>11</cp:revision>
  <cp:lastPrinted>2023-03-28T05:35:15Z</cp:lastPrinted>
  <dcterms:created xsi:type="dcterms:W3CDTF">2023-03-25T18:12:17Z</dcterms:created>
  <dcterms:modified xsi:type="dcterms:W3CDTF">2023-03-29T05:56:55Z</dcterms:modified>
</cp:coreProperties>
</file>