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6"/>
  </p:notesMasterIdLst>
  <p:sldIdLst>
    <p:sldId id="262" r:id="rId2"/>
    <p:sldId id="258" r:id="rId3"/>
    <p:sldId id="261" r:id="rId4"/>
    <p:sldId id="259"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6AA2"/>
    <a:srgbClr val="FDD5E5"/>
    <a:srgbClr val="F6CC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94694"/>
  </p:normalViewPr>
  <p:slideViewPr>
    <p:cSldViewPr snapToGrid="0" snapToObjects="1">
      <p:cViewPr>
        <p:scale>
          <a:sx n="120" d="100"/>
          <a:sy n="120" d="100"/>
        </p:scale>
        <p:origin x="280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0E0AE7-67B7-3F47-A6C8-CE66640183FF}" type="datetimeFigureOut">
              <a:rPr lang="en-US" smtClean="0"/>
              <a:t>3/28/23</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5E91D-5231-324B-ABAC-7C6D63BE2423}" type="slidenum">
              <a:rPr lang="en-US" smtClean="0"/>
              <a:t>‹#›</a:t>
            </a:fld>
            <a:endParaRPr lang="en-US"/>
          </a:p>
        </p:txBody>
      </p:sp>
    </p:spTree>
    <p:extLst>
      <p:ext uri="{BB962C8B-B14F-4D97-AF65-F5344CB8AC3E}">
        <p14:creationId xmlns:p14="http://schemas.microsoft.com/office/powerpoint/2010/main" val="686031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B5E91D-5231-324B-ABAC-7C6D63BE2423}" type="slidenum">
              <a:rPr lang="en-US" smtClean="0"/>
              <a:t>1</a:t>
            </a:fld>
            <a:endParaRPr lang="en-US"/>
          </a:p>
        </p:txBody>
      </p:sp>
    </p:spTree>
    <p:extLst>
      <p:ext uri="{BB962C8B-B14F-4D97-AF65-F5344CB8AC3E}">
        <p14:creationId xmlns:p14="http://schemas.microsoft.com/office/powerpoint/2010/main" val="1792335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B5E91D-5231-324B-ABAC-7C6D63BE2423}" type="slidenum">
              <a:rPr lang="en-US" smtClean="0"/>
              <a:t>2</a:t>
            </a:fld>
            <a:endParaRPr lang="en-US"/>
          </a:p>
        </p:txBody>
      </p:sp>
    </p:spTree>
    <p:extLst>
      <p:ext uri="{BB962C8B-B14F-4D97-AF65-F5344CB8AC3E}">
        <p14:creationId xmlns:p14="http://schemas.microsoft.com/office/powerpoint/2010/main" val="3708886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B5E91D-5231-324B-ABAC-7C6D63BE2423}" type="slidenum">
              <a:rPr lang="en-US" smtClean="0"/>
              <a:t>3</a:t>
            </a:fld>
            <a:endParaRPr lang="en-US"/>
          </a:p>
        </p:txBody>
      </p:sp>
    </p:spTree>
    <p:extLst>
      <p:ext uri="{BB962C8B-B14F-4D97-AF65-F5344CB8AC3E}">
        <p14:creationId xmlns:p14="http://schemas.microsoft.com/office/powerpoint/2010/main" val="372164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B5E91D-5231-324B-ABAC-7C6D63BE2423}" type="slidenum">
              <a:rPr lang="en-US" smtClean="0"/>
              <a:t>4</a:t>
            </a:fld>
            <a:endParaRPr lang="en-US"/>
          </a:p>
        </p:txBody>
      </p:sp>
    </p:spTree>
    <p:extLst>
      <p:ext uri="{BB962C8B-B14F-4D97-AF65-F5344CB8AC3E}">
        <p14:creationId xmlns:p14="http://schemas.microsoft.com/office/powerpoint/2010/main" val="1193841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6D9E22-E50F-9047-B1A0-7EF27EF3B859}" type="datetimeFigureOut">
              <a:rPr lang="en-US" smtClean="0"/>
              <a:t>3/28/23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2BA3C-C18F-DC4F-9208-C4757D67D192}" type="slidenum">
              <a:rPr lang="en-US" smtClean="0"/>
              <a:t>‹#›</a:t>
            </a:fld>
            <a:endParaRPr lang="en-US"/>
          </a:p>
        </p:txBody>
      </p:sp>
    </p:spTree>
    <p:extLst>
      <p:ext uri="{BB962C8B-B14F-4D97-AF65-F5344CB8AC3E}">
        <p14:creationId xmlns:p14="http://schemas.microsoft.com/office/powerpoint/2010/main" val="866996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6D9E22-E50F-9047-B1A0-7EF27EF3B859}" type="datetimeFigureOut">
              <a:rPr lang="en-US" smtClean="0"/>
              <a:t>3/28/23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2BA3C-C18F-DC4F-9208-C4757D67D192}" type="slidenum">
              <a:rPr lang="en-US" smtClean="0"/>
              <a:t>‹#›</a:t>
            </a:fld>
            <a:endParaRPr lang="en-US"/>
          </a:p>
        </p:txBody>
      </p:sp>
    </p:spTree>
    <p:extLst>
      <p:ext uri="{BB962C8B-B14F-4D97-AF65-F5344CB8AC3E}">
        <p14:creationId xmlns:p14="http://schemas.microsoft.com/office/powerpoint/2010/main" val="3624386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6D9E22-E50F-9047-B1A0-7EF27EF3B859}" type="datetimeFigureOut">
              <a:rPr lang="en-US" smtClean="0"/>
              <a:t>3/28/23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2BA3C-C18F-DC4F-9208-C4757D67D192}" type="slidenum">
              <a:rPr lang="en-US" smtClean="0"/>
              <a:t>‹#›</a:t>
            </a:fld>
            <a:endParaRPr lang="en-US"/>
          </a:p>
        </p:txBody>
      </p:sp>
    </p:spTree>
    <p:extLst>
      <p:ext uri="{BB962C8B-B14F-4D97-AF65-F5344CB8AC3E}">
        <p14:creationId xmlns:p14="http://schemas.microsoft.com/office/powerpoint/2010/main" val="3600291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6D9E22-E50F-9047-B1A0-7EF27EF3B859}" type="datetimeFigureOut">
              <a:rPr lang="en-US" smtClean="0"/>
              <a:t>3/28/23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2BA3C-C18F-DC4F-9208-C4757D67D192}" type="slidenum">
              <a:rPr lang="en-US" smtClean="0"/>
              <a:t>‹#›</a:t>
            </a:fld>
            <a:endParaRPr lang="en-US"/>
          </a:p>
        </p:txBody>
      </p:sp>
    </p:spTree>
    <p:extLst>
      <p:ext uri="{BB962C8B-B14F-4D97-AF65-F5344CB8AC3E}">
        <p14:creationId xmlns:p14="http://schemas.microsoft.com/office/powerpoint/2010/main" val="890458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6D9E22-E50F-9047-B1A0-7EF27EF3B859}" type="datetimeFigureOut">
              <a:rPr lang="en-US" smtClean="0"/>
              <a:t>3/28/23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2BA3C-C18F-DC4F-9208-C4757D67D192}" type="slidenum">
              <a:rPr lang="en-US" smtClean="0"/>
              <a:t>‹#›</a:t>
            </a:fld>
            <a:endParaRPr lang="en-US"/>
          </a:p>
        </p:txBody>
      </p:sp>
    </p:spTree>
    <p:extLst>
      <p:ext uri="{BB962C8B-B14F-4D97-AF65-F5344CB8AC3E}">
        <p14:creationId xmlns:p14="http://schemas.microsoft.com/office/powerpoint/2010/main" val="248351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6D9E22-E50F-9047-B1A0-7EF27EF3B859}" type="datetimeFigureOut">
              <a:rPr lang="en-US" smtClean="0"/>
              <a:t>3/28/23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12BA3C-C18F-DC4F-9208-C4757D67D192}" type="slidenum">
              <a:rPr lang="en-US" smtClean="0"/>
              <a:t>‹#›</a:t>
            </a:fld>
            <a:endParaRPr lang="en-US"/>
          </a:p>
        </p:txBody>
      </p:sp>
    </p:spTree>
    <p:extLst>
      <p:ext uri="{BB962C8B-B14F-4D97-AF65-F5344CB8AC3E}">
        <p14:creationId xmlns:p14="http://schemas.microsoft.com/office/powerpoint/2010/main" val="3102552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6D9E22-E50F-9047-B1A0-7EF27EF3B859}" type="datetimeFigureOut">
              <a:rPr lang="en-US" smtClean="0"/>
              <a:t>3/28/23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12BA3C-C18F-DC4F-9208-C4757D67D192}" type="slidenum">
              <a:rPr lang="en-US" smtClean="0"/>
              <a:t>‹#›</a:t>
            </a:fld>
            <a:endParaRPr lang="en-US"/>
          </a:p>
        </p:txBody>
      </p:sp>
    </p:spTree>
    <p:extLst>
      <p:ext uri="{BB962C8B-B14F-4D97-AF65-F5344CB8AC3E}">
        <p14:creationId xmlns:p14="http://schemas.microsoft.com/office/powerpoint/2010/main" val="1831792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6D9E22-E50F-9047-B1A0-7EF27EF3B859}" type="datetimeFigureOut">
              <a:rPr lang="en-US" smtClean="0"/>
              <a:t>3/28/23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12BA3C-C18F-DC4F-9208-C4757D67D192}" type="slidenum">
              <a:rPr lang="en-US" smtClean="0"/>
              <a:t>‹#›</a:t>
            </a:fld>
            <a:endParaRPr lang="en-US"/>
          </a:p>
        </p:txBody>
      </p:sp>
    </p:spTree>
    <p:extLst>
      <p:ext uri="{BB962C8B-B14F-4D97-AF65-F5344CB8AC3E}">
        <p14:creationId xmlns:p14="http://schemas.microsoft.com/office/powerpoint/2010/main" val="2692411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6D9E22-E50F-9047-B1A0-7EF27EF3B859}" type="datetimeFigureOut">
              <a:rPr lang="en-US" smtClean="0"/>
              <a:t>3/28/23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12BA3C-C18F-DC4F-9208-C4757D67D192}" type="slidenum">
              <a:rPr lang="en-US" smtClean="0"/>
              <a:t>‹#›</a:t>
            </a:fld>
            <a:endParaRPr lang="en-US"/>
          </a:p>
        </p:txBody>
      </p:sp>
    </p:spTree>
    <p:extLst>
      <p:ext uri="{BB962C8B-B14F-4D97-AF65-F5344CB8AC3E}">
        <p14:creationId xmlns:p14="http://schemas.microsoft.com/office/powerpoint/2010/main" val="4576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C6D9E22-E50F-9047-B1A0-7EF27EF3B859}" type="datetimeFigureOut">
              <a:rPr lang="en-US" smtClean="0"/>
              <a:t>3/28/23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12BA3C-C18F-DC4F-9208-C4757D67D192}" type="slidenum">
              <a:rPr lang="en-US" smtClean="0"/>
              <a:t>‹#›</a:t>
            </a:fld>
            <a:endParaRPr lang="en-US"/>
          </a:p>
        </p:txBody>
      </p:sp>
    </p:spTree>
    <p:extLst>
      <p:ext uri="{BB962C8B-B14F-4D97-AF65-F5344CB8AC3E}">
        <p14:creationId xmlns:p14="http://schemas.microsoft.com/office/powerpoint/2010/main" val="1007619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C6D9E22-E50F-9047-B1A0-7EF27EF3B859}" type="datetimeFigureOut">
              <a:rPr lang="en-US" smtClean="0"/>
              <a:t>3/28/23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12BA3C-C18F-DC4F-9208-C4757D67D192}" type="slidenum">
              <a:rPr lang="en-US" smtClean="0"/>
              <a:t>‹#›</a:t>
            </a:fld>
            <a:endParaRPr lang="en-US"/>
          </a:p>
        </p:txBody>
      </p:sp>
    </p:spTree>
    <p:extLst>
      <p:ext uri="{BB962C8B-B14F-4D97-AF65-F5344CB8AC3E}">
        <p14:creationId xmlns:p14="http://schemas.microsoft.com/office/powerpoint/2010/main" val="1106407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C6D9E22-E50F-9047-B1A0-7EF27EF3B859}" type="datetimeFigureOut">
              <a:rPr lang="en-US" smtClean="0"/>
              <a:t>3/28/23</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212BA3C-C18F-DC4F-9208-C4757D67D192}" type="slidenum">
              <a:rPr lang="en-US" smtClean="0"/>
              <a:t>‹#›</a:t>
            </a:fld>
            <a:endParaRPr lang="en-US"/>
          </a:p>
        </p:txBody>
      </p:sp>
    </p:spTree>
    <p:extLst>
      <p:ext uri="{BB962C8B-B14F-4D97-AF65-F5344CB8AC3E}">
        <p14:creationId xmlns:p14="http://schemas.microsoft.com/office/powerpoint/2010/main" val="39421512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EB3CE0-FE00-3B82-E46A-18069376F6A5}"/>
              </a:ext>
            </a:extLst>
          </p:cNvPr>
          <p:cNvSpPr txBox="1"/>
          <p:nvPr/>
        </p:nvSpPr>
        <p:spPr>
          <a:xfrm>
            <a:off x="3959352" y="1383792"/>
            <a:ext cx="2615184" cy="8339328"/>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BEAE2139-43A2-122E-C4F5-D7619F439193}"/>
              </a:ext>
            </a:extLst>
          </p:cNvPr>
          <p:cNvSpPr txBox="1"/>
          <p:nvPr/>
        </p:nvSpPr>
        <p:spPr>
          <a:xfrm>
            <a:off x="233172" y="1383792"/>
            <a:ext cx="3860292" cy="6306919"/>
          </a:xfrm>
          <a:prstGeom prst="rect">
            <a:avLst/>
          </a:prstGeom>
          <a:noFill/>
        </p:spPr>
        <p:txBody>
          <a:bodyPr wrap="square" rtlCol="0">
            <a:spAutoFit/>
          </a:bodyPr>
          <a:lstStyle/>
          <a:p>
            <a:pPr>
              <a:lnSpc>
                <a:spcPct val="150000"/>
              </a:lnSpc>
            </a:pPr>
            <a:r>
              <a:rPr lang="ta-LK" sz="750" dirty="0">
                <a:latin typeface="Calibri" panose="020F0502020204030204" pitchFamily="34" charset="0"/>
                <a:ea typeface="Calibri" panose="020F0502020204030204" pitchFamily="34" charset="0"/>
              </a:rPr>
              <a:t>வேகமாக நகரும் முற்போக்கு உலகம், சமத்துவம் மற்றும் சமத்துவத்தை உறுதிசெய்து, பல்வேறு துறைகளில் திறமையான மற்றும் விருப்பமுள்ள பல பெண்களுக்கு மேஜையில் ஒரு இடத்தை உறுதி செய்துள்ளது. இருப்பினும், பெரும்பாலான பெண்களுக்கு அவர்கள் எதிர்கொள்ளும் பல கஷ்டங்கள் காரணமாக வெற்றிக்கான பாதை இன்னும் நீண்ட பயணமாக உள்ளது. பெண் மதத் தலைவர்கள் பல பாலின அடிப்படையிலான சவால்களை வரலாற்று ரீதியாக எதிர்கொண்டுள்ளனர் மற்றும் இலங்கையிலும் பிற இடங்களிலும் உள்ள சமகால, மொத்த ஆணாதிக்க மத படிநிலைகளில் அவற்றை தொடர்ந்து எதிர்கொள்கின்றனர். இன்றைய சமூகம், பெண்களுக்கே அதிக வாய்ப்புகளுடன் சேர்த்துக் கொள்வதில் மிகவும் முற்போக்கானது. இருப்பினும், பெண் மதத் தலைவர்களாக இருந்தாலும் கூட, பெண்கள் பாகுபாடு காட்டப்படுவது அல்லது அவர்கள் வழங்கக்கூடியவற்றிற்காக அங்கீகரிக்கப்படாத நிகழ்வுகளை இன்னும் அவதானிக்கலாம். இத்தகைய சவால்களை எதிர்கொள்வதற்கான அவசரம் மற்றும் முன்னுரிமையை ஒப்புக்கொள்ளும் அதே வேளையில், இந்தக் கொள்கைச் சுருக்கம் மற்றும் அதனுடன் இணைந்துள்ள பெண் மதத் தலைவர்கள் உரையாடல் மற்றும் மத்தியஸ்தம் (</a:t>
            </a:r>
            <a:r>
              <a:rPr lang="en-US" sz="750" dirty="0">
                <a:latin typeface="Calibri" panose="020F0502020204030204" pitchFamily="34" charset="0"/>
                <a:ea typeface="Calibri" panose="020F0502020204030204" pitchFamily="34" charset="0"/>
              </a:rPr>
              <a:t>FREEDOM) </a:t>
            </a:r>
            <a:r>
              <a:rPr lang="ta-LK" sz="750" dirty="0">
                <a:latin typeface="Calibri" panose="020F0502020204030204" pitchFamily="34" charset="0"/>
                <a:ea typeface="Calibri" panose="020F0502020204030204" pitchFamily="34" charset="0"/>
              </a:rPr>
              <a:t>முயற்சியின் மையமானது, சமகாலத் தேவைகளைத் தீர்ப்பதில் பெண் மதத் தலைவர்களை உரையாடல் மற்றும் மத்தியஸ்தத்தில் ஈடுபடுத்துவதன் முக்கியத்துவத்தை கவனத்தில் கொள்ள வேண்டும். இலங்கையில் சமூகப் பிரச்சினைகள். இந்தக் கொள்கைச் சுருக்கமானது ஆலோசனைப் பட்டறைகள், முக்கிய தகவல் வழங்குபவர்களின் நேர்காணல்கள், ஆன்லைன் கணக்கெடுப்பு மற்றும் 2023 மார்ச் 1 முதல் 25 வரை நடத்தப்பட்ட கிடைக்கக்கூடிய இலக்கியங்களின் மதிப்பாய்வு ஆகியவற்றின் மூலம் சேகரிக்கப்பட்ட தகவல்களின் அடிப்படையில் உருவாக்கப்பட்டது.</a:t>
            </a:r>
          </a:p>
          <a:p>
            <a:pPr>
              <a:lnSpc>
                <a:spcPct val="150000"/>
              </a:lnSpc>
            </a:pPr>
            <a:r>
              <a:rPr lang="ta-LK" sz="750" dirty="0">
                <a:latin typeface="Calibri" panose="020F0502020204030204" pitchFamily="34" charset="0"/>
                <a:ea typeface="Calibri" panose="020F0502020204030204" pitchFamily="34" charset="0"/>
              </a:rPr>
              <a:t>ஒரு பெண் மதத் தலைவர் என்பது ஒரு மத அல்லது ஆன்மீக சமூகத்தில் தலைமைப் பதவியை வகிக்கும் ஒரு பெண் நியமிக்கப்பட்ட அல்லது சாதாரண நபர். இலங்கையில் உள்ள பௌத்தம், கிறிஸ்தவம்/கத்தோலிக்கம் மற்றும் இஸ்லாம் ஆகிய நான்கு முக்கிய மதங்களில் குறைந்தது மூன்றில் பெண் மதத் தலைவர்கள் அந்தந்த அமைப்பால் அங்கீகரிக்கப்பட்டுள்ளனர், இது ஒரு முற்போக்கான படியாகும் (உண்மை பெட்டி 1 மற்றும் படம் 1).</a:t>
            </a:r>
            <a:endParaRPr lang="en-US" sz="750" dirty="0">
              <a:effectLst/>
              <a:latin typeface="Calibri" panose="020F0502020204030204" pitchFamily="34" charset="0"/>
              <a:ea typeface="Calibri" panose="020F0502020204030204" pitchFamily="34" charset="0"/>
            </a:endParaRPr>
          </a:p>
          <a:p>
            <a:pPr marL="0" marR="0">
              <a:lnSpc>
                <a:spcPct val="150000"/>
              </a:lnSpc>
              <a:spcBef>
                <a:spcPts val="0"/>
              </a:spcBef>
              <a:spcAft>
                <a:spcPts val="0"/>
              </a:spcAft>
            </a:pPr>
            <a:r>
              <a:rPr lang="en-US" sz="750" dirty="0">
                <a:effectLst/>
                <a:latin typeface="Calibri" panose="020F0502020204030204" pitchFamily="34" charset="0"/>
                <a:ea typeface="Calibri" panose="020F0502020204030204" pitchFamily="34" charset="0"/>
              </a:rPr>
              <a:t> </a:t>
            </a:r>
          </a:p>
        </p:txBody>
      </p:sp>
      <p:grpSp>
        <p:nvGrpSpPr>
          <p:cNvPr id="10" name="Group 9">
            <a:extLst>
              <a:ext uri="{FF2B5EF4-FFF2-40B4-BE49-F238E27FC236}">
                <a16:creationId xmlns:a16="http://schemas.microsoft.com/office/drawing/2014/main" id="{0B366BE9-EE96-0CC7-375C-D341AC56CC57}"/>
              </a:ext>
            </a:extLst>
          </p:cNvPr>
          <p:cNvGrpSpPr/>
          <p:nvPr/>
        </p:nvGrpSpPr>
        <p:grpSpPr>
          <a:xfrm>
            <a:off x="233172" y="91441"/>
            <a:ext cx="6295644" cy="658367"/>
            <a:chOff x="914400" y="2414588"/>
            <a:chExt cx="10485370" cy="1933575"/>
          </a:xfrm>
        </p:grpSpPr>
        <p:sp>
          <p:nvSpPr>
            <p:cNvPr id="11" name="Rectangle 10">
              <a:extLst>
                <a:ext uri="{FF2B5EF4-FFF2-40B4-BE49-F238E27FC236}">
                  <a16:creationId xmlns:a16="http://schemas.microsoft.com/office/drawing/2014/main" id="{7A959962-7DC1-15D1-4A39-0F3BFEEEC8E8}"/>
                </a:ext>
              </a:extLst>
            </p:cNvPr>
            <p:cNvSpPr/>
            <p:nvPr/>
          </p:nvSpPr>
          <p:spPr>
            <a:xfrm>
              <a:off x="914400" y="2414588"/>
              <a:ext cx="2143125" cy="1914525"/>
            </a:xfrm>
            <a:prstGeom prst="rect">
              <a:avLst/>
            </a:prstGeom>
            <a:solidFill>
              <a:srgbClr val="F76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Policy Brief</a:t>
              </a:r>
            </a:p>
          </p:txBody>
        </p:sp>
        <p:sp>
          <p:nvSpPr>
            <p:cNvPr id="12" name="Rectangle 11">
              <a:extLst>
                <a:ext uri="{FF2B5EF4-FFF2-40B4-BE49-F238E27FC236}">
                  <a16:creationId xmlns:a16="http://schemas.microsoft.com/office/drawing/2014/main" id="{425AA578-30ED-FD83-9E11-08A0B3C9DF04}"/>
                </a:ext>
              </a:extLst>
            </p:cNvPr>
            <p:cNvSpPr/>
            <p:nvPr/>
          </p:nvSpPr>
          <p:spPr>
            <a:xfrm>
              <a:off x="3057525" y="2414588"/>
              <a:ext cx="5529884" cy="1914525"/>
            </a:xfrm>
            <a:prstGeom prst="rect">
              <a:avLst/>
            </a:prstGeom>
            <a:solidFill>
              <a:srgbClr val="FCD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23EEEAB-B0E2-1650-CB14-765D26226BAE}"/>
                </a:ext>
              </a:extLst>
            </p:cNvPr>
            <p:cNvSpPr/>
            <p:nvPr/>
          </p:nvSpPr>
          <p:spPr>
            <a:xfrm>
              <a:off x="9256645" y="2433638"/>
              <a:ext cx="2143125" cy="191452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t>Resilience Research, Training and Consulting</a:t>
              </a:r>
            </a:p>
          </p:txBody>
        </p:sp>
      </p:grpSp>
      <p:sp>
        <p:nvSpPr>
          <p:cNvPr id="14" name="TextBox 13">
            <a:extLst>
              <a:ext uri="{FF2B5EF4-FFF2-40B4-BE49-F238E27FC236}">
                <a16:creationId xmlns:a16="http://schemas.microsoft.com/office/drawing/2014/main" id="{E82C740C-C257-A95D-E069-7878585E6DAC}"/>
              </a:ext>
            </a:extLst>
          </p:cNvPr>
          <p:cNvSpPr txBox="1"/>
          <p:nvPr/>
        </p:nvSpPr>
        <p:spPr>
          <a:xfrm>
            <a:off x="1439141" y="799903"/>
            <a:ext cx="5089675" cy="646331"/>
          </a:xfrm>
          <a:prstGeom prst="rect">
            <a:avLst/>
          </a:prstGeom>
          <a:noFill/>
        </p:spPr>
        <p:txBody>
          <a:bodyPr wrap="square">
            <a:spAutoFit/>
          </a:bodyPr>
          <a:lstStyle/>
          <a:p>
            <a:pPr algn="ctr"/>
            <a:r>
              <a:rPr lang="ta-LK" sz="1200" b="1" dirty="0">
                <a:solidFill>
                  <a:srgbClr val="F86AA2"/>
                </a:solidFill>
                <a:latin typeface="Calibri" panose="020F0502020204030204" pitchFamily="34" charset="0"/>
                <a:ea typeface="Calibri" panose="020F0502020204030204" pitchFamily="34" charset="0"/>
              </a:rPr>
              <a:t>பெண் மதத் தலைவர்கள் இலங்கையில் உரையாடல் மற்றும் மத்தியஸ்தத்தின் வலுவான இயக்கிகளாக இருக்க முடியும்</a:t>
            </a:r>
            <a:endParaRPr lang="en-US" sz="1200" dirty="0">
              <a:effectLst/>
              <a:latin typeface="Calibri" panose="020F050202020403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448E34C3-5708-E90B-2D05-0A34193ABDC1}"/>
              </a:ext>
            </a:extLst>
          </p:cNvPr>
          <p:cNvSpPr/>
          <p:nvPr/>
        </p:nvSpPr>
        <p:spPr>
          <a:xfrm>
            <a:off x="283465" y="9590314"/>
            <a:ext cx="2742764" cy="132806"/>
          </a:xfrm>
          <a:prstGeom prst="rect">
            <a:avLst/>
          </a:prstGeom>
          <a:solidFill>
            <a:srgbClr val="F86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C75F47F-AC04-8FFC-CFEC-DE416463EBE3}"/>
              </a:ext>
            </a:extLst>
          </p:cNvPr>
          <p:cNvSpPr txBox="1"/>
          <p:nvPr/>
        </p:nvSpPr>
        <p:spPr>
          <a:xfrm>
            <a:off x="4236720" y="1473238"/>
            <a:ext cx="2337816" cy="7534370"/>
          </a:xfrm>
          <a:prstGeom prst="rect">
            <a:avLst/>
          </a:prstGeom>
          <a:solidFill>
            <a:srgbClr val="FDD5E5"/>
          </a:solidFill>
          <a:ln>
            <a:solidFill>
              <a:schemeClr val="tx1"/>
            </a:solidFill>
          </a:ln>
        </p:spPr>
        <p:txBody>
          <a:bodyPr wrap="square" rtlCol="0">
            <a:spAutoFit/>
          </a:bodyPr>
          <a:lstStyle/>
          <a:p>
            <a:r>
              <a:rPr lang="ta-LK" sz="780" b="1" dirty="0">
                <a:latin typeface="Calibri" panose="020F0502020204030204" pitchFamily="34" charset="0"/>
                <a:ea typeface="Calibri" panose="020F0502020204030204" pitchFamily="34" charset="0"/>
              </a:rPr>
              <a:t>உண்மைப் பெட்டி 1: இலங்கையில் உள்ள பெண் மதத் தலைவர்களின் புள்ளிவிவரங்கள்</a:t>
            </a:r>
          </a:p>
          <a:p>
            <a:endParaRPr lang="ta-LK" sz="780" dirty="0">
              <a:latin typeface="Calibri" panose="020F0502020204030204" pitchFamily="34" charset="0"/>
              <a:ea typeface="Calibri" panose="020F0502020204030204" pitchFamily="34" charset="0"/>
            </a:endParaRPr>
          </a:p>
          <a:p>
            <a:r>
              <a:rPr lang="ta-LK" sz="780" dirty="0">
                <a:latin typeface="Calibri" panose="020F0502020204030204" pitchFamily="34" charset="0"/>
                <a:ea typeface="Calibri" panose="020F0502020204030204" pitchFamily="34" charset="0"/>
              </a:rPr>
              <a:t>மக்கள் தொகைக் கணக்கெடுப்பு மற்றும் புள்ளியியல் துறையின் சமீபத்திய மக்கள் தொகைக் கணக்கெடுப்பு அறிக்கையில், மதத் தலைவர்கள், மொத்த அல்லது பாலினப் பிரிவினர் பற்றிய எந்தத் தகவலும் வெளியிடப்படவில்லை.</a:t>
            </a:r>
          </a:p>
          <a:p>
            <a:r>
              <a:rPr lang="ta-LK" sz="780" b="1" dirty="0">
                <a:latin typeface="Calibri" panose="020F0502020204030204" pitchFamily="34" charset="0"/>
                <a:ea typeface="Calibri" panose="020F0502020204030204" pitchFamily="34" charset="0"/>
              </a:rPr>
              <a:t>பௌத்தம்:</a:t>
            </a:r>
          </a:p>
          <a:p>
            <a:r>
              <a:rPr lang="ta-LK" sz="780" dirty="0">
                <a:latin typeface="Calibri" panose="020F0502020204030204" pitchFamily="34" charset="0"/>
                <a:ea typeface="Calibri" panose="020F0502020204030204" pitchFamily="34" charset="0"/>
              </a:rPr>
              <a:t>புத்த சாசன அமைச்சுடனான தொடர்புகளின்படி, 2874 தாச சில் மெனியோக்கள் மற்றும் 723 ஆராமயாக்கள் அவர்கள் வசிக்கின்றனர். 1998 இல் பிக்குனிகளாக நியமனம் தொடங்கப்பட்டது, இருப்பினும் அரசு அவர்களை முழுமையாக அங்கீகரிக்க வேண்டும். சில பிக்குனிகளுடனான தனிப்பட்ட தகவல்களின்படி, 2023 ஆம் ஆண்டளவில், சுமார் 500 அராமயாக்களில் சுமார் 2000 பிக்குனிகள் வசிப்பார்கள். புத்த சாசன அமைச்சின்படி, 45,560 ஆண் பௌத்த பிக்குகளின் பின்னணியில், 20 364 பேர் முழுமையாக நியமிக்கப்பட்டுள்ளனர். கூடுதலாக, ஆண் புத்த பிக்குகள் வசிக்கும் 10 206 கோவில்கள் உள்ளன.</a:t>
            </a:r>
          </a:p>
          <a:p>
            <a:r>
              <a:rPr lang="ta-LK" sz="780" dirty="0">
                <a:latin typeface="Calibri" panose="020F0502020204030204" pitchFamily="34" charset="0"/>
                <a:ea typeface="Calibri" panose="020F0502020204030204" pitchFamily="34" charset="0"/>
              </a:rPr>
              <a:t>ரோமன் கத்தோலிக்கம்:</a:t>
            </a:r>
          </a:p>
          <a:p>
            <a:r>
              <a:rPr lang="ta-LK" sz="780" dirty="0">
                <a:latin typeface="Calibri" panose="020F0502020204030204" pitchFamily="34" charset="0"/>
                <a:ea typeface="Calibri" panose="020F0502020204030204" pitchFamily="34" charset="0"/>
              </a:rPr>
              <a:t>ரோமன் கத்தோலிக்க திருச்சபையின் பிரதிநிதி, இது 25 ஆண்களின் மத சபைகளையும், 33 பெண்களின் மத சபைகளையும், 05 மத பெண்களின் சிந்தனை சபைகளையும் கொண்டுள்ளது என்று கூறினார். ஆண் பாதிரியார்களின் எண்ணிக்கை 788. சகோதரிகளின் எண்ணிக்கை 2280. மேலும் 165 மத சகோதரர்கள் மற்றும் 165 சிந்தனையுள்ள சகோதரிகள் உள்ளனர்.</a:t>
            </a:r>
          </a:p>
          <a:p>
            <a:r>
              <a:rPr lang="ta-LK" sz="780" b="1" dirty="0">
                <a:latin typeface="Calibri" panose="020F0502020204030204" pitchFamily="34" charset="0"/>
                <a:ea typeface="Calibri" panose="020F0502020204030204" pitchFamily="34" charset="0"/>
              </a:rPr>
              <a:t>இஸ்லாம்:</a:t>
            </a:r>
          </a:p>
          <a:p>
            <a:r>
              <a:rPr lang="ta-LK" sz="780" dirty="0">
                <a:latin typeface="Calibri" panose="020F0502020204030204" pitchFamily="34" charset="0"/>
                <a:ea typeface="Calibri" panose="020F0502020204030204" pitchFamily="34" charset="0"/>
              </a:rPr>
              <a:t>2023ஆம் ஆண்டு இலங்கையில் 15,000 மௌலவிகளும் 6000 மௌலவியாக்களும் இருப்பர் என அகில இலங்கை ஜம்இய்யதுல் உலமா வட்டாரங்கள் தெரிவிக்கின்றன.</a:t>
            </a:r>
          </a:p>
          <a:p>
            <a:r>
              <a:rPr lang="ta-LK" sz="780" b="1" dirty="0">
                <a:latin typeface="Calibri" panose="020F0502020204030204" pitchFamily="34" charset="0"/>
                <a:ea typeface="Calibri" panose="020F0502020204030204" pitchFamily="34" charset="0"/>
              </a:rPr>
              <a:t>இந்து மதம்:</a:t>
            </a:r>
          </a:p>
          <a:p>
            <a:r>
              <a:rPr lang="ta-LK" sz="780" dirty="0">
                <a:latin typeface="Calibri" panose="020F0502020204030204" pitchFamily="34" charset="0"/>
                <a:ea typeface="Calibri" panose="020F0502020204030204" pitchFamily="34" charset="0"/>
              </a:rPr>
              <a:t>இலங்கையில் இந்து மதத்தில் பெண் மதத் தலைவர்களின் தனித்துவமான வகையை அடையாளம் காண முடியவில்லை.</a:t>
            </a:r>
          </a:p>
          <a:p>
            <a:r>
              <a:rPr lang="ta-LK" sz="780" dirty="0">
                <a:latin typeface="Calibri" panose="020F0502020204030204" pitchFamily="34" charset="0"/>
                <a:ea typeface="Calibri" panose="020F0502020204030204" pitchFamily="34" charset="0"/>
              </a:rPr>
              <a:t>பிரம்மா குமாரிகள்: பிரம்மா குமாரிகள் என்பது இலங்கையில் சுமார் 5000-6000 பின்தொடர்பவர்களுடன் ராஜயோக தியானத்தை ஊக்குவிக்கும் ஒரு ஆன்மீக இயக்கமாகும். 80% க்கும் அதிகமான உறுப்பினர்களும், தலைமையும் பெண்களைக் கொண்டிருப்பதாக ஒரு தனிப்பட்ட தகவல்தொடர்பு கூறியது.</a:t>
            </a:r>
            <a:endParaRPr lang="en-US" sz="780" dirty="0">
              <a:effectLst/>
              <a:latin typeface="Calibri" panose="020F05020202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BB7546F6-4FFA-EC12-1A56-40106C8E2539}"/>
              </a:ext>
            </a:extLst>
          </p:cNvPr>
          <p:cNvSpPr txBox="1"/>
          <p:nvPr/>
        </p:nvSpPr>
        <p:spPr>
          <a:xfrm>
            <a:off x="3185653" y="9352002"/>
            <a:ext cx="3461150" cy="400110"/>
          </a:xfrm>
          <a:prstGeom prst="rect">
            <a:avLst/>
          </a:prstGeom>
          <a:solidFill>
            <a:srgbClr val="F86AA2"/>
          </a:solidFill>
        </p:spPr>
        <p:txBody>
          <a:bodyPr wrap="square" rtlCol="0">
            <a:spAutoFit/>
          </a:bodyPr>
          <a:lstStyle/>
          <a:p>
            <a:r>
              <a:rPr lang="en-US" sz="1000" dirty="0">
                <a:solidFill>
                  <a:schemeClr val="bg1"/>
                </a:solidFill>
                <a:effectLst/>
                <a:latin typeface="Times New Roman" panose="02020603050405020304" pitchFamily="18" charset="0"/>
                <a:ea typeface="Times New Roman" panose="02020603050405020304" pitchFamily="18" charset="0"/>
              </a:rPr>
              <a:t>“Female religious leaders are discriminated against twice: </a:t>
            </a:r>
          </a:p>
          <a:p>
            <a:r>
              <a:rPr lang="en-US" sz="1000" dirty="0">
                <a:solidFill>
                  <a:schemeClr val="bg1"/>
                </a:solidFill>
                <a:effectLst/>
                <a:latin typeface="Times New Roman" panose="02020603050405020304" pitchFamily="18" charset="0"/>
                <a:ea typeface="Times New Roman" panose="02020603050405020304" pitchFamily="18" charset="0"/>
              </a:rPr>
              <a:t>Once for being a woman and then for being a religious leader.”</a:t>
            </a:r>
            <a:endParaRPr lang="en-US" sz="1000" dirty="0">
              <a:solidFill>
                <a:schemeClr val="bg1"/>
              </a:solidFill>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B0B4BC27-6C85-8536-3F3A-91A3459F9FF1}"/>
              </a:ext>
            </a:extLst>
          </p:cNvPr>
          <p:cNvSpPr txBox="1"/>
          <p:nvPr/>
        </p:nvSpPr>
        <p:spPr>
          <a:xfrm>
            <a:off x="-49998" y="9067307"/>
            <a:ext cx="4568364" cy="200055"/>
          </a:xfrm>
          <a:prstGeom prst="rect">
            <a:avLst/>
          </a:prstGeom>
          <a:noFill/>
        </p:spPr>
        <p:txBody>
          <a:bodyPr wrap="square" rtlCol="0">
            <a:spAutoFit/>
          </a:bodyPr>
          <a:lstStyle/>
          <a:p>
            <a:pPr algn="ctr"/>
            <a:r>
              <a:rPr lang="ta-IN" sz="700" dirty="0"/>
              <a:t>படம் 1: இலங்கையில் பெண் </a:t>
            </a:r>
            <a:r>
              <a:rPr lang="ta-IN" sz="700" dirty="0" err="1"/>
              <a:t>மதத்</a:t>
            </a:r>
            <a:r>
              <a:rPr lang="ta-IN" sz="700" dirty="0"/>
              <a:t> தலைவர்களின் </a:t>
            </a:r>
            <a:r>
              <a:rPr lang="ta-IN" sz="700" dirty="0" err="1"/>
              <a:t>பாலின</a:t>
            </a:r>
            <a:r>
              <a:rPr lang="ta-IN" sz="700" dirty="0"/>
              <a:t> விநியோகம்</a:t>
            </a:r>
            <a:endParaRPr lang="en-US" sz="700" dirty="0">
              <a:latin typeface="Calibri" panose="020F0502020204030204" pitchFamily="34" charset="0"/>
            </a:endParaRPr>
          </a:p>
        </p:txBody>
      </p:sp>
      <p:sp>
        <p:nvSpPr>
          <p:cNvPr id="17" name="TextBox 16">
            <a:extLst>
              <a:ext uri="{FF2B5EF4-FFF2-40B4-BE49-F238E27FC236}">
                <a16:creationId xmlns:a16="http://schemas.microsoft.com/office/drawing/2014/main" id="{E58905DA-486A-87EA-316B-562C03BFC0D8}"/>
              </a:ext>
            </a:extLst>
          </p:cNvPr>
          <p:cNvSpPr txBox="1"/>
          <p:nvPr/>
        </p:nvSpPr>
        <p:spPr>
          <a:xfrm>
            <a:off x="222873" y="9659779"/>
            <a:ext cx="1371382" cy="246221"/>
          </a:xfrm>
          <a:prstGeom prst="rect">
            <a:avLst/>
          </a:prstGeom>
          <a:noFill/>
        </p:spPr>
        <p:txBody>
          <a:bodyPr wrap="square" rtlCol="0">
            <a:spAutoFit/>
          </a:bodyPr>
          <a:lstStyle/>
          <a:p>
            <a:r>
              <a:rPr lang="en-US" sz="1000" dirty="0" err="1">
                <a:solidFill>
                  <a:srgbClr val="7030A0"/>
                </a:solidFill>
              </a:rPr>
              <a:t>www.resiliencertc.org</a:t>
            </a:r>
            <a:endParaRPr lang="en-US" sz="1000" dirty="0">
              <a:solidFill>
                <a:srgbClr val="7030A0"/>
              </a:solidFill>
            </a:endParaRPr>
          </a:p>
        </p:txBody>
      </p:sp>
      <p:sp>
        <p:nvSpPr>
          <p:cNvPr id="18" name="TextBox 17">
            <a:extLst>
              <a:ext uri="{FF2B5EF4-FFF2-40B4-BE49-F238E27FC236}">
                <a16:creationId xmlns:a16="http://schemas.microsoft.com/office/drawing/2014/main" id="{155D37D5-945C-89AF-FFEB-5431F497B0FF}"/>
              </a:ext>
            </a:extLst>
          </p:cNvPr>
          <p:cNvSpPr txBox="1"/>
          <p:nvPr/>
        </p:nvSpPr>
        <p:spPr>
          <a:xfrm>
            <a:off x="233172" y="799903"/>
            <a:ext cx="1205969" cy="400110"/>
          </a:xfrm>
          <a:prstGeom prst="rect">
            <a:avLst/>
          </a:prstGeom>
          <a:noFill/>
        </p:spPr>
        <p:txBody>
          <a:bodyPr wrap="square" rtlCol="0">
            <a:spAutoFit/>
          </a:bodyPr>
          <a:lstStyle/>
          <a:p>
            <a:r>
              <a:rPr lang="en-US" sz="1000" dirty="0"/>
              <a:t>28 March 2023, Colombo, Sri Lanka</a:t>
            </a:r>
          </a:p>
        </p:txBody>
      </p:sp>
      <p:pic>
        <p:nvPicPr>
          <p:cNvPr id="2" name="Picture 1">
            <a:extLst>
              <a:ext uri="{FF2B5EF4-FFF2-40B4-BE49-F238E27FC236}">
                <a16:creationId xmlns:a16="http://schemas.microsoft.com/office/drawing/2014/main" id="{2E7B0931-B7DF-2EEA-8006-CC00244D3858}"/>
              </a:ext>
            </a:extLst>
          </p:cNvPr>
          <p:cNvPicPr>
            <a:picLocks noChangeAspect="1"/>
          </p:cNvPicPr>
          <p:nvPr/>
        </p:nvPicPr>
        <p:blipFill>
          <a:blip r:embed="rId3"/>
          <a:stretch>
            <a:fillRect/>
          </a:stretch>
        </p:blipFill>
        <p:spPr>
          <a:xfrm>
            <a:off x="229927" y="7651101"/>
            <a:ext cx="3882267" cy="1315964"/>
          </a:xfrm>
          <a:prstGeom prst="rect">
            <a:avLst/>
          </a:prstGeom>
        </p:spPr>
      </p:pic>
    </p:spTree>
    <p:extLst>
      <p:ext uri="{BB962C8B-B14F-4D97-AF65-F5344CB8AC3E}">
        <p14:creationId xmlns:p14="http://schemas.microsoft.com/office/powerpoint/2010/main" val="546745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EB3CE0-FE00-3B82-E46A-18069376F6A5}"/>
              </a:ext>
            </a:extLst>
          </p:cNvPr>
          <p:cNvSpPr txBox="1"/>
          <p:nvPr/>
        </p:nvSpPr>
        <p:spPr>
          <a:xfrm>
            <a:off x="3959352" y="1383792"/>
            <a:ext cx="2615184" cy="8339328"/>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BEAE2139-43A2-122E-C4F5-D7619F439193}"/>
              </a:ext>
            </a:extLst>
          </p:cNvPr>
          <p:cNvSpPr txBox="1"/>
          <p:nvPr/>
        </p:nvSpPr>
        <p:spPr>
          <a:xfrm>
            <a:off x="156972" y="182880"/>
            <a:ext cx="3860292" cy="1600438"/>
          </a:xfrm>
          <a:prstGeom prst="rect">
            <a:avLst/>
          </a:prstGeom>
          <a:noFill/>
        </p:spPr>
        <p:txBody>
          <a:bodyPr wrap="square" rtlCol="0">
            <a:spAutoFit/>
          </a:bodyPr>
          <a:lstStyle/>
          <a:p>
            <a:pPr>
              <a:lnSpc>
                <a:spcPts val="1240"/>
              </a:lnSpc>
            </a:pPr>
            <a:r>
              <a:rPr lang="ta-LK" sz="800" b="1" dirty="0">
                <a:solidFill>
                  <a:schemeClr val="dk1"/>
                </a:solidFill>
              </a:rPr>
              <a:t>பெண் சமயத் தலைவர்களைத் </a:t>
            </a:r>
            <a:r>
              <a:rPr lang="ta-LK" sz="800" b="1" dirty="0">
                <a:solidFill>
                  <a:srgbClr val="F86AA2"/>
                </a:solidFill>
              </a:rPr>
              <a:t>தவிர்த்து உரையாடல் மற்றும் மத்தியஸ்தத்திற்கான முறையான தளங்கள் உள்ளன</a:t>
            </a:r>
            <a:endParaRPr lang="en-US" sz="800" b="1" dirty="0">
              <a:solidFill>
                <a:srgbClr val="F86AA2"/>
              </a:solidFill>
            </a:endParaRPr>
          </a:p>
          <a:p>
            <a:pPr>
              <a:lnSpc>
                <a:spcPts val="1240"/>
              </a:lnSpc>
            </a:pPr>
            <a:r>
              <a:rPr lang="ta-LK" sz="800" dirty="0">
                <a:solidFill>
                  <a:schemeClr val="dk1"/>
                </a:solidFill>
              </a:rPr>
              <a:t>இலங்கை தேசிய மற்றும் மாவட்ட மட்டத்தில் உரையாடல் மற்றும் மத்தியஸ்தத்திற்காக பல தளங்களைக் கொண்டுள்ளது, உதாரணமாக, மத்தியஸ்த சபைகள், மாவட்டங்களுக்கு இடையிலான மதக் குழுக்கள் மற்றும் மாவட்ட நல்லிணக்கக் குழுக்கள். இருப்பினும், அத்தகைய தளங்களில் பெண் மதத் தலைவர்களின் பங்கேற்பு மேம்படுத்தப்படலாம் (உண்மைப் பெட்டி 2 &amp; 3).</a:t>
            </a:r>
            <a:endParaRPr lang="en-US" sz="8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800" dirty="0">
                <a:effectLst/>
                <a:latin typeface="Calibri" panose="020F0502020204030204" pitchFamily="34" charset="0"/>
                <a:ea typeface="Calibri" panose="020F0502020204030204" pitchFamily="34" charset="0"/>
              </a:rPr>
              <a:t> </a:t>
            </a:r>
          </a:p>
        </p:txBody>
      </p:sp>
      <p:graphicFrame>
        <p:nvGraphicFramePr>
          <p:cNvPr id="2" name="Table 1">
            <a:extLst>
              <a:ext uri="{FF2B5EF4-FFF2-40B4-BE49-F238E27FC236}">
                <a16:creationId xmlns:a16="http://schemas.microsoft.com/office/drawing/2014/main" id="{213AA20F-3C33-28B6-E34E-0E647B4DF2A6}"/>
              </a:ext>
            </a:extLst>
          </p:cNvPr>
          <p:cNvGraphicFramePr>
            <a:graphicFrameLocks noGrp="1"/>
          </p:cNvGraphicFramePr>
          <p:nvPr>
            <p:extLst>
              <p:ext uri="{D42A27DB-BD31-4B8C-83A1-F6EECF244321}">
                <p14:modId xmlns:p14="http://schemas.microsoft.com/office/powerpoint/2010/main" val="884572964"/>
              </p:ext>
            </p:extLst>
          </p:nvPr>
        </p:nvGraphicFramePr>
        <p:xfrm>
          <a:off x="4236720" y="182881"/>
          <a:ext cx="2406396" cy="4770119"/>
        </p:xfrm>
        <a:graphic>
          <a:graphicData uri="http://schemas.openxmlformats.org/drawingml/2006/table">
            <a:tbl>
              <a:tblPr>
                <a:tableStyleId>{5C22544A-7EE6-4342-B048-85BDC9FD1C3A}</a:tableStyleId>
              </a:tblPr>
              <a:tblGrid>
                <a:gridCol w="2406396">
                  <a:extLst>
                    <a:ext uri="{9D8B030D-6E8A-4147-A177-3AD203B41FA5}">
                      <a16:colId xmlns:a16="http://schemas.microsoft.com/office/drawing/2014/main" val="4007713041"/>
                    </a:ext>
                  </a:extLst>
                </a:gridCol>
              </a:tblGrid>
              <a:tr h="4770119">
                <a:tc>
                  <a:txBody>
                    <a:bodyPr/>
                    <a:lstStyle/>
                    <a:p>
                      <a:pPr marL="0" marR="0" algn="just">
                        <a:lnSpc>
                          <a:spcPct val="100000"/>
                        </a:lnSpc>
                        <a:spcBef>
                          <a:spcPts val="0"/>
                        </a:spcBef>
                        <a:spcAft>
                          <a:spcPts val="0"/>
                        </a:spcAft>
                      </a:pPr>
                      <a:r>
                        <a:rPr lang="ta-LK" sz="800" b="1" dirty="0">
                          <a:effectLst/>
                        </a:rPr>
                        <a:t>உண்மைப் பெட்டி 2: உரையாடல் மற்றும் மத்தியஸ்தம்</a:t>
                      </a:r>
                      <a:endParaRPr lang="en-US" sz="800" b="1" dirty="0">
                        <a:effectLst/>
                      </a:endParaRPr>
                    </a:p>
                    <a:p>
                      <a:pPr marL="0" marR="0" algn="just">
                        <a:lnSpc>
                          <a:spcPct val="100000"/>
                        </a:lnSpc>
                        <a:spcBef>
                          <a:spcPts val="0"/>
                        </a:spcBef>
                        <a:spcAft>
                          <a:spcPts val="0"/>
                        </a:spcAft>
                      </a:pPr>
                      <a:endParaRPr lang="ta-LK" sz="800" b="1" dirty="0">
                        <a:effectLst/>
                      </a:endParaRPr>
                    </a:p>
                    <a:p>
                      <a:pPr marL="0" marR="0" algn="l">
                        <a:lnSpc>
                          <a:spcPct val="100000"/>
                        </a:lnSpc>
                        <a:spcBef>
                          <a:spcPts val="0"/>
                        </a:spcBef>
                        <a:spcAft>
                          <a:spcPts val="0"/>
                        </a:spcAft>
                      </a:pPr>
                      <a:r>
                        <a:rPr lang="ta-LK" sz="800" b="0" dirty="0">
                          <a:effectLst/>
                        </a:rPr>
                        <a:t>உரையாடல் மற்றும் மத்தியஸ்தம் ஆகியவை மோதல்களை ஆக்கப்பூர்வமாக எதிர்கொள்ள இன்றியமையாத கருவிகள்4. இந்த அணுகுமுறைகள் மோதல்களைத் தடுக்கவும் தீர்க்கவும் பயன்படுத்தப்படலாம். மோதலுக்கு முன், போது அல்லது அதற்குப் பிறகு அவை பயன்படுத்தப்படலாம்.</a:t>
                      </a:r>
                    </a:p>
                    <a:p>
                      <a:pPr marL="0" marR="0" algn="l">
                        <a:lnSpc>
                          <a:spcPct val="100000"/>
                        </a:lnSpc>
                        <a:spcBef>
                          <a:spcPts val="0"/>
                        </a:spcBef>
                        <a:spcAft>
                          <a:spcPts val="0"/>
                        </a:spcAft>
                      </a:pPr>
                      <a:r>
                        <a:rPr lang="ta-LK" sz="800" b="0" dirty="0">
                          <a:effectLst/>
                        </a:rPr>
                        <a:t>உரையாடல் என்பது புரிதல், நம்பிக்கை மற்றும் உறவுகளை உருவாக்க பயன்படும் ஒரு கருவியாகும். உரையாடல் பொதுவில் இருக்கலாம் ஆனால் பெரும்பாலும் தனிப்பட்ட மற்றும் ரகசியமாக நடைபெறும். இந்த வடிவம் ஒரு சுருக்கமான உரையாடலில் இருந்து நீண்ட காலத்திற்கு நடத்தப்படும் முயற்சிகள் வரை இருக்கலாம். கூடுதலாக, அவர்கள் தனிநபர்கள் அல்லது சமூகங்களின் குழுக்களை ஈடுபடுத்தலாம்.</a:t>
                      </a:r>
                    </a:p>
                    <a:p>
                      <a:pPr marL="0" marR="0" algn="l">
                        <a:lnSpc>
                          <a:spcPct val="100000"/>
                        </a:lnSpc>
                        <a:spcBef>
                          <a:spcPts val="0"/>
                        </a:spcBef>
                        <a:spcAft>
                          <a:spcPts val="0"/>
                        </a:spcAft>
                      </a:pPr>
                      <a:r>
                        <a:rPr lang="ta-LK" sz="800" b="0" dirty="0">
                          <a:effectLst/>
                        </a:rPr>
                        <a:t>மத்தியஸ்தம் என்பது மோதலைத் தீர்ப்பதற்கும் வன்முறை அதிகரிப்பதைத் தடுப்பதற்கும் உதவும் மற்றொரு கருவியாகும் - எதிர்க்கும் நபர்களையோ குழுக்களையோ ஒன்றிணைத்து தீர்வு காண்பதை உள்ளடக்கியது. நடுநிலையான மூன்றாம் தரப்பினரால் பெரும்பாலும் எளிதாக்கப்படும் மற்றும்/அல்லது ஆதரிக்கப்படும் மத்தியஸ்தம், மோதலைத் தணிப்பதிலும், பிரிவுக்குப் பிறகு காயங்களைக் குணப்படுத்துவதிலும் முக்கியமானதாக இருக்கும்.</a:t>
                      </a:r>
                    </a:p>
                    <a:p>
                      <a:pPr marL="0" marR="0" algn="l">
                        <a:lnSpc>
                          <a:spcPct val="100000"/>
                        </a:lnSpc>
                        <a:spcBef>
                          <a:spcPts val="0"/>
                        </a:spcBef>
                        <a:spcAft>
                          <a:spcPts val="0"/>
                        </a:spcAft>
                      </a:pPr>
                      <a:r>
                        <a:rPr lang="ta-LK" sz="800" b="0" dirty="0">
                          <a:effectLst/>
                        </a:rPr>
                        <a:t>ஆதாரம்: </a:t>
                      </a:r>
                      <a:r>
                        <a:rPr lang="en-US" sz="800" b="0" dirty="0">
                          <a:effectLst/>
                        </a:rPr>
                        <a:t>www.peaceinsight.org</a:t>
                      </a:r>
                      <a:endParaRPr lang="en-US" sz="800" b="0" dirty="0">
                        <a:effectLst/>
                        <a:latin typeface="Calibri" panose="020F0502020204030204" pitchFamily="34" charset="0"/>
                        <a:ea typeface="Calibri" panose="020F0502020204030204" pitchFamily="34" charset="0"/>
                      </a:endParaRPr>
                    </a:p>
                  </a:txBody>
                  <a:tcPr marL="63195" marR="63195" marT="63195" marB="63195">
                    <a:solidFill>
                      <a:srgbClr val="FDD5E5"/>
                    </a:solidFill>
                  </a:tcPr>
                </a:tc>
                <a:extLst>
                  <a:ext uri="{0D108BD9-81ED-4DB2-BD59-A6C34878D82A}">
                    <a16:rowId xmlns:a16="http://schemas.microsoft.com/office/drawing/2014/main" val="1801585937"/>
                  </a:ext>
                </a:extLst>
              </a:tr>
            </a:tbl>
          </a:graphicData>
        </a:graphic>
      </p:graphicFrame>
      <p:sp>
        <p:nvSpPr>
          <p:cNvPr id="6" name="Rectangle 5">
            <a:extLst>
              <a:ext uri="{FF2B5EF4-FFF2-40B4-BE49-F238E27FC236}">
                <a16:creationId xmlns:a16="http://schemas.microsoft.com/office/drawing/2014/main" id="{448E34C3-5708-E90B-2D05-0A34193ABDC1}"/>
              </a:ext>
            </a:extLst>
          </p:cNvPr>
          <p:cNvSpPr/>
          <p:nvPr/>
        </p:nvSpPr>
        <p:spPr>
          <a:xfrm>
            <a:off x="283465" y="9590314"/>
            <a:ext cx="2742764" cy="132806"/>
          </a:xfrm>
          <a:prstGeom prst="rect">
            <a:avLst/>
          </a:prstGeom>
          <a:solidFill>
            <a:srgbClr val="F86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Table 16">
            <a:extLst>
              <a:ext uri="{FF2B5EF4-FFF2-40B4-BE49-F238E27FC236}">
                <a16:creationId xmlns:a16="http://schemas.microsoft.com/office/drawing/2014/main" id="{2F476015-E483-9F08-B075-A47444E9DF87}"/>
              </a:ext>
            </a:extLst>
          </p:cNvPr>
          <p:cNvGraphicFramePr>
            <a:graphicFrameLocks noGrp="1"/>
          </p:cNvGraphicFramePr>
          <p:nvPr>
            <p:extLst>
              <p:ext uri="{D42A27DB-BD31-4B8C-83A1-F6EECF244321}">
                <p14:modId xmlns:p14="http://schemas.microsoft.com/office/powerpoint/2010/main" val="1531174057"/>
              </p:ext>
            </p:extLst>
          </p:nvPr>
        </p:nvGraphicFramePr>
        <p:xfrm>
          <a:off x="283464" y="1612495"/>
          <a:ext cx="3675888" cy="4503445"/>
        </p:xfrm>
        <a:graphic>
          <a:graphicData uri="http://schemas.openxmlformats.org/drawingml/2006/table">
            <a:tbl>
              <a:tblPr>
                <a:tableStyleId>{5C22544A-7EE6-4342-B048-85BDC9FD1C3A}</a:tableStyleId>
              </a:tblPr>
              <a:tblGrid>
                <a:gridCol w="3675888">
                  <a:extLst>
                    <a:ext uri="{9D8B030D-6E8A-4147-A177-3AD203B41FA5}">
                      <a16:colId xmlns:a16="http://schemas.microsoft.com/office/drawing/2014/main" val="1122973799"/>
                    </a:ext>
                  </a:extLst>
                </a:gridCol>
              </a:tblGrid>
              <a:tr h="4450062">
                <a:tc>
                  <a:txBody>
                    <a:bodyPr/>
                    <a:lstStyle/>
                    <a:p>
                      <a:pPr marL="0" marR="0" algn="l">
                        <a:lnSpc>
                          <a:spcPts val="1080"/>
                        </a:lnSpc>
                        <a:spcBef>
                          <a:spcPts val="0"/>
                        </a:spcBef>
                        <a:spcAft>
                          <a:spcPts val="1200"/>
                        </a:spcAft>
                      </a:pPr>
                      <a:r>
                        <a:rPr lang="ta-LK" sz="800" b="1" dirty="0">
                          <a:effectLst/>
                        </a:rPr>
                        <a:t>உண்மைப் பெட்டி 3: இலங்கையில் சில உரையாடல் மற்றும் மத்தியஸ்த மேடைகளில் பெண் மதத் தலைவர்களின் பங்கேற்பு</a:t>
                      </a:r>
                    </a:p>
                    <a:p>
                      <a:pPr marL="0" marR="0" algn="l">
                        <a:lnSpc>
                          <a:spcPts val="1080"/>
                        </a:lnSpc>
                        <a:spcBef>
                          <a:spcPts val="0"/>
                        </a:spcBef>
                        <a:spcAft>
                          <a:spcPts val="1200"/>
                        </a:spcAft>
                      </a:pPr>
                      <a:r>
                        <a:rPr lang="ta-LK" sz="800" b="1" dirty="0">
                          <a:effectLst/>
                        </a:rPr>
                        <a:t>சமூக மத்தியஸ்த வாரியங்கள்:</a:t>
                      </a:r>
                    </a:p>
                    <a:p>
                      <a:pPr marL="0" marR="0" algn="l">
                        <a:lnSpc>
                          <a:spcPts val="1080"/>
                        </a:lnSpc>
                        <a:spcBef>
                          <a:spcPts val="0"/>
                        </a:spcBef>
                        <a:spcAft>
                          <a:spcPts val="1200"/>
                        </a:spcAft>
                      </a:pPr>
                      <a:r>
                        <a:rPr lang="ta-LK" sz="800" b="0" dirty="0">
                          <a:effectLst/>
                        </a:rPr>
                        <a:t>1990 ஆம் ஆண்டு இலங்கையில் 19881 ஆம் ஆண்டின் 72 ஆம் இலக்க மத்தியஸ்த சபைகள் சட்டத்தின் மூலம் சமூக மத்தியஸ்த சபைகள் நிறுவப்பட்டன. விலையுயர்ந்த மற்றும் நேரத்தைச் செலவழிக்கும் வழக்குகளுக்கு மாற்றாக வழங்குவதன் மூலம் முறையான நீதி அமைப்பில் சட்டத்தின் தாமதங்களை நிவர்த்தி செய்வதே மத்தியஸ்த சபைகளை நிறுவுவதன் நோக்கமாகும். விரைவானது, மலிவானது, சமூகம் வழிநடத்துகிறது மற்றும் மக்களுக்கு அணுகக்கூடியது. நீதி, சிறை விவகாரங்கள் மற்றும் அரசியலமைப்பு சீர்திருத்த அமைச்சகத்தின் கீழ் செயல்படும் மத்தியஸ்த ஆணையத்தால் சமூக மத்தியஸ்த வாரியங்கள் நிர்வகிக்கப்படுகின்றன. நாடு முழுவதும் 8,500க்கும் மேற்பட்ட செயலில் உள்ள தன்னார்வ மத்தியஸ்தர்களுடன் 329 சமூக மத்தியஸ்த வாரியங்கள் உள்ளன. இலங்கையில் உள்ள 8,500 தன்னார்வ மத்தியஸ்தர்களில் ஒரு பெண் மதத் தலைவர் இல்லாததால் பெண் மதத் தலைவர்களுக்கு வாய்ப்புகள் வழங்கப்படலாம்.</a:t>
                      </a:r>
                    </a:p>
                    <a:p>
                      <a:pPr marL="0" marR="0" algn="l">
                        <a:lnSpc>
                          <a:spcPts val="1080"/>
                        </a:lnSpc>
                        <a:spcBef>
                          <a:spcPts val="0"/>
                        </a:spcBef>
                        <a:spcAft>
                          <a:spcPts val="1200"/>
                        </a:spcAft>
                      </a:pPr>
                      <a:r>
                        <a:rPr lang="ta-LK" sz="800" b="1" dirty="0">
                          <a:effectLst/>
                        </a:rPr>
                        <a:t>மாவட்ட மதங்களுக்கு இடையிலான குழுக்கள் (</a:t>
                      </a:r>
                      <a:r>
                        <a:rPr lang="en-US" sz="800" b="1" dirty="0">
                          <a:effectLst/>
                        </a:rPr>
                        <a:t>DIRCs)</a:t>
                      </a:r>
                    </a:p>
                    <a:p>
                      <a:pPr marL="0" marR="0" algn="l">
                        <a:lnSpc>
                          <a:spcPts val="1080"/>
                        </a:lnSpc>
                        <a:spcBef>
                          <a:spcPts val="0"/>
                        </a:spcBef>
                        <a:spcAft>
                          <a:spcPts val="1200"/>
                        </a:spcAft>
                      </a:pPr>
                      <a:r>
                        <a:rPr lang="en-US" sz="800" b="1" baseline="0" dirty="0">
                          <a:effectLst/>
                        </a:rPr>
                        <a:t> </a:t>
                      </a:r>
                      <a:r>
                        <a:rPr lang="en-US" sz="800" b="0" dirty="0">
                          <a:effectLst/>
                        </a:rPr>
                        <a:t>17 </a:t>
                      </a:r>
                      <a:r>
                        <a:rPr lang="ta-LK" sz="800" b="0" dirty="0">
                          <a:effectLst/>
                        </a:rPr>
                        <a:t>மாவட்ட மதங்களுக்கு இடையிலான குழுக்கள் (</a:t>
                      </a:r>
                      <a:r>
                        <a:rPr lang="en-US" sz="800" b="0" dirty="0">
                          <a:effectLst/>
                        </a:rPr>
                        <a:t>DIRCs)2. </a:t>
                      </a:r>
                      <a:r>
                        <a:rPr lang="ta-LK" sz="800" b="0" dirty="0">
                          <a:effectLst/>
                        </a:rPr>
                        <a:t>இந்த டிஆர்ஐசிக்களில் சுமார் 40-50 பெண் மதத் தலைவர்கள் உள்ளனர். பெரும்பாலானவர்கள் பௌத்த மற்றும் கிறித்தவத் தலைவர்களாக இருந்தனர், அதேசமயம் மிகச் சிலரே இஸ்லாமியர்களாக இருந்தனர். இந்த </a:t>
                      </a:r>
                      <a:r>
                        <a:rPr lang="en-US" sz="800" b="0" dirty="0">
                          <a:effectLst/>
                        </a:rPr>
                        <a:t>DRIC </a:t>
                      </a:r>
                      <a:r>
                        <a:rPr lang="ta-LK" sz="800" b="0" dirty="0">
                          <a:effectLst/>
                        </a:rPr>
                        <a:t>களில் இந்து மத தலைவர் பிரதிநிதித்துவம் இல்லை.</a:t>
                      </a:r>
                      <a:endParaRPr lang="en-US" sz="800" b="0" dirty="0">
                        <a:effectLst/>
                      </a:endParaRPr>
                    </a:p>
                  </a:txBody>
                  <a:tcPr marL="63195" marR="63195" marT="63195" marB="63195">
                    <a:solidFill>
                      <a:srgbClr val="FDD5E5"/>
                    </a:solidFill>
                  </a:tcPr>
                </a:tc>
                <a:extLst>
                  <a:ext uri="{0D108BD9-81ED-4DB2-BD59-A6C34878D82A}">
                    <a16:rowId xmlns:a16="http://schemas.microsoft.com/office/drawing/2014/main" val="791190155"/>
                  </a:ext>
                </a:extLst>
              </a:tr>
            </a:tbl>
          </a:graphicData>
        </a:graphic>
      </p:graphicFrame>
      <p:sp>
        <p:nvSpPr>
          <p:cNvPr id="21" name="TextBox 20">
            <a:extLst>
              <a:ext uri="{FF2B5EF4-FFF2-40B4-BE49-F238E27FC236}">
                <a16:creationId xmlns:a16="http://schemas.microsoft.com/office/drawing/2014/main" id="{BE40490B-588A-1CB1-6253-310647BA1B03}"/>
              </a:ext>
            </a:extLst>
          </p:cNvPr>
          <p:cNvSpPr txBox="1"/>
          <p:nvPr/>
        </p:nvSpPr>
        <p:spPr>
          <a:xfrm>
            <a:off x="4179985" y="5245194"/>
            <a:ext cx="2412246" cy="3885679"/>
          </a:xfrm>
          <a:prstGeom prst="rect">
            <a:avLst/>
          </a:prstGeom>
          <a:noFill/>
          <a:ln>
            <a:noFill/>
          </a:ln>
        </p:spPr>
        <p:txBody>
          <a:bodyPr wrap="square" rtlCol="0">
            <a:spAutoFit/>
          </a:bodyPr>
          <a:lstStyle/>
          <a:p>
            <a:r>
              <a:rPr lang="ta-LK" sz="850" dirty="0">
                <a:latin typeface="Calibri" panose="020F0502020204030204" pitchFamily="34" charset="0"/>
                <a:ea typeface="Calibri" panose="020F0502020204030204" pitchFamily="34" charset="0"/>
              </a:rPr>
              <a:t>உரையாடல் மற்றும் மத்தியஸ்தத்தில் பெண் மதத் தலைவர்களின் பங்கு அத்தகைய முறையான மற்றும் ஒழுங்கமைக்கப்பட்ட தளங்களுக்கு கட்டுப்பாடற்றதாக இருக்க வேண்டும். ஆயினும்கூட, அத்தகைய முறைசாரா இடைவெளிகளில் கூட, உரையாடல் மற்றும் மத்தியஸ்தத்தில் அவர்களின் ஈடுபாடு மிகக் குறைவு.</a:t>
            </a:r>
            <a:endParaRPr lang="en-US" sz="850" dirty="0">
              <a:latin typeface="Calibri" panose="020F0502020204030204" pitchFamily="34" charset="0"/>
              <a:ea typeface="Calibri" panose="020F0502020204030204" pitchFamily="34" charset="0"/>
            </a:endParaRPr>
          </a:p>
          <a:p>
            <a:endParaRPr lang="ta-LK" sz="850" dirty="0">
              <a:latin typeface="Calibri" panose="020F0502020204030204" pitchFamily="34" charset="0"/>
              <a:ea typeface="Calibri" panose="020F0502020204030204" pitchFamily="34" charset="0"/>
            </a:endParaRPr>
          </a:p>
          <a:p>
            <a:r>
              <a:rPr lang="ta-LK" sz="850" dirty="0">
                <a:latin typeface="Calibri" panose="020F0502020204030204" pitchFamily="34" charset="0"/>
                <a:ea typeface="Calibri" panose="020F0502020204030204" pitchFamily="34" charset="0"/>
              </a:rPr>
              <a:t>இலங்கையில் </a:t>
            </a:r>
            <a:r>
              <a:rPr lang="ta-LK" sz="850" b="1" dirty="0">
                <a:solidFill>
                  <a:srgbClr val="F86AA2"/>
                </a:solidFill>
                <a:latin typeface="Calibri" panose="020F0502020204030204" pitchFamily="34" charset="0"/>
                <a:ea typeface="Calibri" panose="020F0502020204030204" pitchFamily="34" charset="0"/>
              </a:rPr>
              <a:t>சமகால சமூகப் பிரச்சினைகளைத் தீர்ப்பதில் பெண் மதத் தலைவர்கள் தனித்துவமான பாத்திரத்தை வகிக்க முடியும்</a:t>
            </a:r>
          </a:p>
          <a:p>
            <a:r>
              <a:rPr lang="ta-LK" sz="850" dirty="0">
                <a:latin typeface="Calibri" panose="020F0502020204030204" pitchFamily="34" charset="0"/>
                <a:ea typeface="Calibri" panose="020F0502020204030204" pitchFamily="34" charset="0"/>
              </a:rPr>
              <a:t>பல நேரங்களில் மற்றும் உலகம் முழுவதும், மோதல் தீர்வு மற்றும் சமாதானத்தை கட்டியெழுப்ப பெண்கள் எவ்வாறு திறம்பட பங்களிக்க முடியும் என்பது நிரூபிக்கப்பட்டுள்ளது5-7.</a:t>
            </a:r>
          </a:p>
          <a:p>
            <a:r>
              <a:rPr lang="ta-LK" sz="850" dirty="0">
                <a:latin typeface="Calibri" panose="020F0502020204030204" pitchFamily="34" charset="0"/>
                <a:ea typeface="Calibri" panose="020F0502020204030204" pitchFamily="34" charset="0"/>
              </a:rPr>
              <a:t>பெண் மதத் தலைவர்கள் இலங்கையிலும் உரையாடல் மற்றும் மத்தியஸ்தம் மூலம் தனிநபர், சமூகம் மற்றும் தேசிய மட்டங்களில் மோதல்களைத் தீர்ப்பதில் குறிப்பிடத்தக்க பங்கை வகிக்க முடியும்.</a:t>
            </a:r>
            <a:endParaRPr lang="en-US" sz="850" dirty="0">
              <a:effectLst/>
              <a:latin typeface="Calibri" panose="020F0502020204030204" pitchFamily="34" charset="0"/>
              <a:ea typeface="Calibri" panose="020F0502020204030204" pitchFamily="34" charset="0"/>
            </a:endParaRPr>
          </a:p>
        </p:txBody>
      </p:sp>
      <p:sp>
        <p:nvSpPr>
          <p:cNvPr id="23" name="TextBox 22">
            <a:extLst>
              <a:ext uri="{FF2B5EF4-FFF2-40B4-BE49-F238E27FC236}">
                <a16:creationId xmlns:a16="http://schemas.microsoft.com/office/drawing/2014/main" id="{55AE1B2D-6E5C-01FA-6CF6-7AF2B0DF087A}"/>
              </a:ext>
            </a:extLst>
          </p:cNvPr>
          <p:cNvSpPr txBox="1"/>
          <p:nvPr/>
        </p:nvSpPr>
        <p:spPr>
          <a:xfrm>
            <a:off x="214884" y="6062557"/>
            <a:ext cx="3878826" cy="3472104"/>
          </a:xfrm>
          <a:prstGeom prst="rect">
            <a:avLst/>
          </a:prstGeom>
          <a:noFill/>
        </p:spPr>
        <p:txBody>
          <a:bodyPr wrap="square">
            <a:spAutoFit/>
          </a:bodyPr>
          <a:lstStyle/>
          <a:p>
            <a:pPr>
              <a:lnSpc>
                <a:spcPct val="150000"/>
              </a:lnSpc>
            </a:pPr>
            <a:r>
              <a:rPr lang="ta-LK" sz="700" dirty="0">
                <a:latin typeface="Calibri" panose="020F0502020204030204" pitchFamily="34" charset="0"/>
                <a:ea typeface="Calibri" panose="020F0502020204030204" pitchFamily="34" charset="0"/>
              </a:rPr>
              <a:t>உதாரணமாக, ஆண் மதத் தலைவர்கள் மத்தியஸ்த சபைகளில் ஈடுபட்டிருந்தாலும், பெண் மதத் தலைவர்கள் பெரும்பாலும் அதிக ஈடுபாட்டுடன் இருக்க வேண்டும். அரசால் இயக்கப்படும் சமூக மத்தியஸ்த வாரியங்களுக்கு கூடுதலாக, பிற உரையாடல் மற்றும் மத்தியஸ்த தளங்கள் அரசு சாரா மற்றும் சமூகம் சார்ந்த அமைப்புகளால் வழிநடத்தப்படுகின்றன. உண்மைப் பெட்டி 3-ன் புள்ளிவிவரங்களின்படி, மாநில மற்றும் அரசு சாராத உரையாடல் மற்றும் மத்தியஸ்த தளங்களில் பெண் மதத் தலைவர்களின் பங்கேற்பு மேம்படுத்தப்பட வேண்டும் என்பது தெளிவாகிறது.</a:t>
            </a:r>
          </a:p>
          <a:p>
            <a:pPr>
              <a:lnSpc>
                <a:spcPct val="150000"/>
              </a:lnSpc>
            </a:pPr>
            <a:r>
              <a:rPr lang="ta-LK" sz="700" dirty="0">
                <a:latin typeface="Calibri" panose="020F0502020204030204" pitchFamily="34" charset="0"/>
                <a:ea typeface="Calibri" panose="020F0502020204030204" pitchFamily="34" charset="0"/>
              </a:rPr>
              <a:t>ஆசியா அறக்கட்டளை, 2016 இல் "பெண்கள் மத்தியஸ்தர்களைப் புரிந்துகொள்வது: இலங்கையில் உள்ள சமூக மத்தியஸ்த சபைகளில் உள்ள பெண்களைப் பற்றிய ஆழமான ஆய்வு" என்ற தலைப்பில் ஒரு அறிக்கையில், பெண்களின் இருப்பு இல்லாததால், அத்தகைய கலந்துரையாடல்களில் பெண்களை ஈடுபடுத்துவது அவசியம் என்று எடுத்துரைத்தது. நடத்தப்படும் அனைத்து விவாதங்களும் ஒரு முழுமையான முடிவு மற்றும் விவாதங்களின் கண்ணுக்கு தெரியாத அம்சங்களைப் பூர்த்தி செய்யும் திறனைக் கொண்டிருக்கும். மேலும், இலங்கையில் உள்ள சமூக மத்தியஸ்த சபைகளில் பெண்களின் பிரதிநிதித்துவம் மிகக் குறைவாகவே உள்ளது என்பதை மேற்கூறிய அறிக்கை எடுத்துக்காட்டியது: நாடு முழுவதும் உள்ள சுமார் 8500 மத்தியஸ்தர்களின் மொத்த பணியாளர்களில் 20.6% பெண்கள்.</a:t>
            </a:r>
          </a:p>
        </p:txBody>
      </p:sp>
      <p:sp>
        <p:nvSpPr>
          <p:cNvPr id="24" name="TextBox 23">
            <a:extLst>
              <a:ext uri="{FF2B5EF4-FFF2-40B4-BE49-F238E27FC236}">
                <a16:creationId xmlns:a16="http://schemas.microsoft.com/office/drawing/2014/main" id="{6B8FBA48-8EE3-C086-FF43-55451978DEDF}"/>
              </a:ext>
            </a:extLst>
          </p:cNvPr>
          <p:cNvSpPr txBox="1"/>
          <p:nvPr/>
        </p:nvSpPr>
        <p:spPr>
          <a:xfrm>
            <a:off x="3929855" y="9423068"/>
            <a:ext cx="2790493" cy="400110"/>
          </a:xfrm>
          <a:prstGeom prst="rect">
            <a:avLst/>
          </a:prstGeom>
          <a:solidFill>
            <a:srgbClr val="F86AA2"/>
          </a:solidFill>
        </p:spPr>
        <p:txBody>
          <a:bodyPr wrap="square" rtlCol="0">
            <a:spAutoFit/>
          </a:bodyPr>
          <a:lstStyle/>
          <a:p>
            <a:pPr marR="0" lvl="0">
              <a:spcBef>
                <a:spcPts val="0"/>
              </a:spcBef>
              <a:spcAft>
                <a:spcPts val="0"/>
              </a:spcAft>
            </a:pPr>
            <a:r>
              <a:rPr lang="en-US" sz="1000" dirty="0">
                <a:solidFill>
                  <a:schemeClr val="bg1"/>
                </a:solidFill>
                <a:effectLst/>
                <a:latin typeface="Times New Roman" panose="02020603050405020304" pitchFamily="18" charset="0"/>
                <a:ea typeface="Times New Roman" panose="02020603050405020304" pitchFamily="18" charset="0"/>
              </a:rPr>
              <a:t>“Female religious leaders should be given more opportunities to engage in dialogue and mediation"</a:t>
            </a:r>
            <a:endParaRPr lang="en-US" sz="1000" dirty="0">
              <a:solidFill>
                <a:schemeClr val="bg1"/>
              </a:solidFill>
              <a:effectLst/>
              <a:latin typeface="Calibri" panose="020F0502020204030204" pitchFamily="34" charset="0"/>
              <a:ea typeface="Calibri" panose="020F0502020204030204" pitchFamily="34" charset="0"/>
            </a:endParaRPr>
          </a:p>
        </p:txBody>
      </p:sp>
      <p:sp>
        <p:nvSpPr>
          <p:cNvPr id="25" name="TextBox 24">
            <a:extLst>
              <a:ext uri="{FF2B5EF4-FFF2-40B4-BE49-F238E27FC236}">
                <a16:creationId xmlns:a16="http://schemas.microsoft.com/office/drawing/2014/main" id="{EBB80B7C-0BC1-0B40-51F0-6D0B6D491047}"/>
              </a:ext>
            </a:extLst>
          </p:cNvPr>
          <p:cNvSpPr txBox="1"/>
          <p:nvPr/>
        </p:nvSpPr>
        <p:spPr>
          <a:xfrm>
            <a:off x="222873" y="9659779"/>
            <a:ext cx="1371382" cy="246221"/>
          </a:xfrm>
          <a:prstGeom prst="rect">
            <a:avLst/>
          </a:prstGeom>
          <a:noFill/>
        </p:spPr>
        <p:txBody>
          <a:bodyPr wrap="square" rtlCol="0">
            <a:spAutoFit/>
          </a:bodyPr>
          <a:lstStyle/>
          <a:p>
            <a:r>
              <a:rPr lang="en-US" sz="1000" dirty="0" err="1">
                <a:solidFill>
                  <a:srgbClr val="7030A0"/>
                </a:solidFill>
              </a:rPr>
              <a:t>www.resiliencertc.org</a:t>
            </a:r>
            <a:endParaRPr lang="en-US" sz="1000" dirty="0">
              <a:solidFill>
                <a:srgbClr val="7030A0"/>
              </a:solidFill>
            </a:endParaRPr>
          </a:p>
        </p:txBody>
      </p:sp>
    </p:spTree>
    <p:extLst>
      <p:ext uri="{BB962C8B-B14F-4D97-AF65-F5344CB8AC3E}">
        <p14:creationId xmlns:p14="http://schemas.microsoft.com/office/powerpoint/2010/main" val="3986486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42872A8-4EE5-5BB4-0C56-B89864DF41AE}"/>
              </a:ext>
            </a:extLst>
          </p:cNvPr>
          <p:cNvSpPr/>
          <p:nvPr/>
        </p:nvSpPr>
        <p:spPr>
          <a:xfrm>
            <a:off x="283465" y="9590314"/>
            <a:ext cx="2742764" cy="132806"/>
          </a:xfrm>
          <a:prstGeom prst="rect">
            <a:avLst/>
          </a:prstGeom>
          <a:solidFill>
            <a:srgbClr val="F86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8E33BDB-5674-EB38-1F6E-27EAE802FF1D}"/>
              </a:ext>
            </a:extLst>
          </p:cNvPr>
          <p:cNvSpPr txBox="1"/>
          <p:nvPr/>
        </p:nvSpPr>
        <p:spPr>
          <a:xfrm>
            <a:off x="210886" y="9673960"/>
            <a:ext cx="1371382" cy="246221"/>
          </a:xfrm>
          <a:prstGeom prst="rect">
            <a:avLst/>
          </a:prstGeom>
          <a:noFill/>
        </p:spPr>
        <p:txBody>
          <a:bodyPr wrap="square" rtlCol="0">
            <a:spAutoFit/>
          </a:bodyPr>
          <a:lstStyle/>
          <a:p>
            <a:r>
              <a:rPr lang="en-US" sz="1000" dirty="0" err="1">
                <a:solidFill>
                  <a:srgbClr val="7030A0"/>
                </a:solidFill>
              </a:rPr>
              <a:t>www.resiliencertc.org</a:t>
            </a:r>
            <a:endParaRPr lang="en-US" sz="1000" dirty="0">
              <a:solidFill>
                <a:srgbClr val="7030A0"/>
              </a:solidFill>
            </a:endParaRPr>
          </a:p>
        </p:txBody>
      </p:sp>
      <p:sp>
        <p:nvSpPr>
          <p:cNvPr id="11" name="TextBox 10">
            <a:extLst>
              <a:ext uri="{FF2B5EF4-FFF2-40B4-BE49-F238E27FC236}">
                <a16:creationId xmlns:a16="http://schemas.microsoft.com/office/drawing/2014/main" id="{C8766C9B-D163-AA2D-0C02-4A661E76A410}"/>
              </a:ext>
            </a:extLst>
          </p:cNvPr>
          <p:cNvSpPr txBox="1"/>
          <p:nvPr/>
        </p:nvSpPr>
        <p:spPr>
          <a:xfrm>
            <a:off x="158957" y="227474"/>
            <a:ext cx="4098412" cy="9718045"/>
          </a:xfrm>
          <a:prstGeom prst="rect">
            <a:avLst/>
          </a:prstGeom>
          <a:noFill/>
        </p:spPr>
        <p:txBody>
          <a:bodyPr wrap="square" rtlCol="0">
            <a:spAutoFit/>
          </a:bodyPr>
          <a:lstStyle/>
          <a:p>
            <a:pPr>
              <a:lnSpc>
                <a:spcPct val="150000"/>
              </a:lnSpc>
            </a:pPr>
            <a:r>
              <a:rPr lang="ta-LK" sz="750" dirty="0">
                <a:latin typeface="Calibri" panose="020F0502020204030204" pitchFamily="34" charset="0"/>
                <a:ea typeface="Calibri" panose="020F0502020204030204" pitchFamily="34" charset="0"/>
              </a:rPr>
              <a:t>கூடுதலாக, சமூகம் மற்றும் தேசிய மட்டங்களில் பெண்கள் மற்றும் குழந்தை பாதுகாப்பு பிரச்சினைகளை உரையாடல் மற்றும் மத்தியஸ்தம் மூலம் அவர்கள் ஆதரவின் ஆதாரமாக இருக்க முடியும்.</a:t>
            </a:r>
          </a:p>
          <a:p>
            <a:pPr>
              <a:lnSpc>
                <a:spcPct val="150000"/>
              </a:lnSpc>
            </a:pPr>
            <a:r>
              <a:rPr lang="ta-LK" sz="750" dirty="0">
                <a:latin typeface="Calibri" panose="020F0502020204030204" pitchFamily="34" charset="0"/>
                <a:ea typeface="Calibri" panose="020F0502020204030204" pitchFamily="34" charset="0"/>
              </a:rPr>
              <a:t>சிவில் அல்லது மதங்களுக்கு இடையேயான பதட்டங்கள் ஏற்படும் போது, ​​பெண் மதத் தலைவர்கள், ஆண்கள் மற்றும் பெண்களுடன் உரையாடல் மற்றும் மத்தியஸ்தம் மூலம் அவற்றை நிவர்த்தி செய்வதற்கு மிகவும் ஆழமான அணுகுமுறையைக் கொண்டிருக்கலாம்.</a:t>
            </a:r>
          </a:p>
          <a:p>
            <a:pPr>
              <a:lnSpc>
                <a:spcPct val="150000"/>
              </a:lnSpc>
            </a:pPr>
            <a:r>
              <a:rPr lang="ta-LK" sz="750" dirty="0">
                <a:latin typeface="Calibri" panose="020F0502020204030204" pitchFamily="34" charset="0"/>
                <a:ea typeface="Calibri" panose="020F0502020204030204" pitchFamily="34" charset="0"/>
              </a:rPr>
              <a:t>நாடு அனுபவிக்கும் தற்போதைய சமூக-பொருளாதார நெருக்கடியின் போது, ​​பெண் மதத் தலைவர்கள், சமூகத்தின் தேவைப்படும் பிரிவுகளுக்கு உதவியைத் திசைதிருப்பக்கூடிய இரக்கமுள்ள தலையீடுகள் மூலம் மோதலைத் தடுக்கவும், தீர்க்கவும் மற்றும் மாற்றவும் உதவ முடியும்.</a:t>
            </a:r>
          </a:p>
          <a:p>
            <a:pPr>
              <a:lnSpc>
                <a:spcPct val="150000"/>
              </a:lnSpc>
            </a:pPr>
            <a:endParaRPr lang="ta-LK" sz="750" dirty="0">
              <a:latin typeface="Calibri" panose="020F0502020204030204" pitchFamily="34" charset="0"/>
              <a:ea typeface="Calibri" panose="020F0502020204030204" pitchFamily="34" charset="0"/>
            </a:endParaRPr>
          </a:p>
          <a:p>
            <a:pPr>
              <a:lnSpc>
                <a:spcPct val="150000"/>
              </a:lnSpc>
            </a:pPr>
            <a:r>
              <a:rPr lang="ta-LK" sz="750" dirty="0">
                <a:latin typeface="Calibri" panose="020F0502020204030204" pitchFamily="34" charset="0"/>
                <a:ea typeface="Calibri" panose="020F0502020204030204" pitchFamily="34" charset="0"/>
              </a:rPr>
              <a:t>இலங்கையில் தற்போதுள்ள நிறுவனங்கள் மற்றும் உரையாடல் மற்றும் மத்தியஸ்தத்திற்கான வழிமுறைகள் </a:t>
            </a:r>
            <a:r>
              <a:rPr lang="ta-LK" sz="750" dirty="0">
                <a:solidFill>
                  <a:srgbClr val="F86AA2"/>
                </a:solidFill>
                <a:latin typeface="Calibri" panose="020F0502020204030204" pitchFamily="34" charset="0"/>
                <a:ea typeface="Calibri" panose="020F0502020204030204" pitchFamily="34" charset="0"/>
              </a:rPr>
              <a:t>பெண் சமயத் தலைவர்களை அதிகம் ஈடுபடுத்த வேண்டும்</a:t>
            </a:r>
          </a:p>
          <a:p>
            <a:pPr>
              <a:lnSpc>
                <a:spcPct val="150000"/>
              </a:lnSpc>
            </a:pPr>
            <a:r>
              <a:rPr lang="ta-LK" sz="750" dirty="0">
                <a:latin typeface="Calibri" panose="020F0502020204030204" pitchFamily="34" charset="0"/>
                <a:ea typeface="Calibri" panose="020F0502020204030204" pitchFamily="34" charset="0"/>
              </a:rPr>
              <a:t>உரையாடல் மற்றும் மத்தியஸ்தத்தில் பெண் மதத் தலைவர்களின் தனித்துவமான பங்கைக் கருத்தில் கொண்டு, சமூக மத்தியஸ்த வாரியங்கள் மற்றும் மாவட்ட மதங்களுக்கு இடையிலான குழுக்கள் போன்ற தற்போதைய உரையாடல் மற்றும் மத்தியஸ்த பொறிமுறைகளின் தலைமை, அவர்களின் செயலில் பங்கேற்பதற்கும் பங்களிப்பிற்கும் உள்ளடக்கிய மற்றும் பாதுகாப்பான சூழலை உருவாக்க வேண்டும்.</a:t>
            </a:r>
          </a:p>
          <a:p>
            <a:pPr>
              <a:lnSpc>
                <a:spcPct val="150000"/>
              </a:lnSpc>
            </a:pPr>
            <a:r>
              <a:rPr lang="ta-LK" sz="750" dirty="0">
                <a:latin typeface="Calibri" panose="020F0502020204030204" pitchFamily="34" charset="0"/>
                <a:ea typeface="Calibri" panose="020F0502020204030204" pitchFamily="34" charset="0"/>
              </a:rPr>
              <a:t>உரையாடல் மற்றும் மத்தியஸ்தத்தில் இடம் மற்றும் தலைமைத்துவத்தை வழங்குவது சிறியதாக ஆரம்பித்து படிப்படியாக அதிகரிக்கலாம். கூடுதலாக, ஆண் மற்றும் பெண் இருபாலரும் மத நிறுவனங்களில் உள்ள படிநிலைகள், மைக்ரோ மற்றும் மேக்ரோ நிலை தளங்களில் இதுபோன்ற உரையாடல் மற்றும் மத்தியஸ்தத்தில் பெண் மதத் தலைவர்கள் பங்கேற்க ஆசீர்வதிக்க வேண்டும் மற்றும் எளிதாக்க வேண்டும்.</a:t>
            </a:r>
          </a:p>
          <a:p>
            <a:pPr>
              <a:lnSpc>
                <a:spcPct val="150000"/>
              </a:lnSpc>
            </a:pPr>
            <a:r>
              <a:rPr lang="ta-LK" sz="750" dirty="0">
                <a:latin typeface="Calibri" panose="020F0502020204030204" pitchFamily="34" charset="0"/>
                <a:ea typeface="Calibri" panose="020F0502020204030204" pitchFamily="34" charset="0"/>
              </a:rPr>
              <a:t>மத்தியஸ்த சபைகளுடன் நடத்தப்பட்ட கலந்துரையாடல்களின் அடிப்படையில், பெண் மதத்தலைவர்கள் அத்தகைய நிறுவனங்கள் மற்றும் அமைப்புகளில் அங்கம் வகிக்கும் தளங்கள் உள்ளன என்றாலும், கலந்துரையாடல் மேசையில் இடம் பெறுவதற்கான கடினமான செயல்முறை இந்த பெண் மதத் தலைவர்களில் பலருக்கு இடையூறாக உள்ளது. குறிப்பாக இந்த நபர்கள் தங்கள் ஆண் சகாக்களிடமிருந்து ஒரு பரிந்துரையைப் பெற இயலாமையால் எதிர்கொள்கிறார்கள்.</a:t>
            </a:r>
          </a:p>
          <a:p>
            <a:pPr>
              <a:lnSpc>
                <a:spcPct val="150000"/>
              </a:lnSpc>
            </a:pPr>
            <a:r>
              <a:rPr lang="ta-LK" sz="700" b="1" dirty="0">
                <a:solidFill>
                  <a:srgbClr val="F86AA2"/>
                </a:solidFill>
                <a:latin typeface="Calibri" panose="020F0502020204030204" pitchFamily="34" charset="0"/>
                <a:ea typeface="Calibri" panose="020F0502020204030204" pitchFamily="34" charset="0"/>
              </a:rPr>
              <a:t>பெண் சமயத் தலைவர்களுக்கு உரையாடல் மற்றும் மத்தியஸ்தத்தில் திறன்-வளர்ப்பு வாய்ப்புகள் வழங்கப்பட வேண்டும்</a:t>
            </a:r>
          </a:p>
          <a:p>
            <a:pPr>
              <a:lnSpc>
                <a:spcPct val="150000"/>
              </a:lnSpc>
            </a:pPr>
            <a:r>
              <a:rPr lang="ta-LK" sz="750" dirty="0">
                <a:latin typeface="Calibri" panose="020F0502020204030204" pitchFamily="34" charset="0"/>
                <a:ea typeface="Calibri" panose="020F0502020204030204" pitchFamily="34" charset="0"/>
              </a:rPr>
              <a:t>ஆண் மதத் தலைவர்களுடன் ஒப்பிடுகையில், பெண் மதத் தலைவர்கள், உரையாடல் மற்றும் மத்தியஸ்தம் குறித்த பெரும்பாலான முறையான மற்றும் முறைசாரா பயிற்சிகளில் சாத்தியமான பங்கேற்பாளர்களாக அடையாளம் காணப்படவில்லை. இருப்பினும், பெண் மதத் தலைவர்கள் உரையாடல் மற்றும் மத்தியஸ்தம் ஆகியவற்றில் அவர்கள் விரும்பிய பாத்திரத்தை வகிக்க சரியான அறிவு, அணுகுமுறைகள் மற்றும் திறன்களைக் கொண்டிருக்க வேண்டும். எனவே, பெண் சமயத் தலைவர்கள் உரையாடல் மற்றும் மத்தியஸ்தம் ஆகியவற்றில் திறம்பட மற்றும் திறம்பட பங்கேற்பதற்கான அவர்களின் திறனை மேலும் மேம்படுத்துவதற்கான உருவாக்கம் மற்றும் நடப்பு பயிற்சி திட்டங்களில் உரையாடல் மற்றும் மத்தியஸ்த பயிற்சி சேர்க்கப்பட வேண்டும்.</a:t>
            </a:r>
          </a:p>
          <a:p>
            <a:pPr>
              <a:lnSpc>
                <a:spcPct val="150000"/>
              </a:lnSpc>
            </a:pPr>
            <a:r>
              <a:rPr lang="ta-LK" sz="750" dirty="0">
                <a:latin typeface="Calibri" panose="020F0502020204030204" pitchFamily="34" charset="0"/>
                <a:ea typeface="Calibri" panose="020F0502020204030204" pitchFamily="34" charset="0"/>
              </a:rPr>
              <a:t>எவ்வாறாயினும், அத்தகைய தலைவர்களுக்கு வலையமைப்பு மற்றும் மேற்கூறிய பாத்திரங்களைச் செயல்படுத்த ஒரு தளம் வழங்கப்பட்டால் மட்டுமே அறிவைப் பரப்புவதற்கும் திறன்களை வளர்ப்பதற்கும் உதவியாக இருக்கும். எனவே, அதிகாரத்தில் இருப்பவர்கள் அதற்கான சூழலை உருவாக்க வேண்டும். அதே நேரத்தில், பெண் மதத் தலைவர்களை உரையாடல் மற்றும் மத்தியஸ்தம் செய்ய சமூக மட்டத்தில் ஒரு கோரிக்கை தொடங்கப்பட வேண்டும்.</a:t>
            </a:r>
            <a:endParaRPr lang="en-US" sz="750" dirty="0">
              <a:effectLst/>
              <a:latin typeface="Calibri" panose="020F050202020403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C12F4841-8F76-BE01-D2E6-BBCD612252CC}"/>
              </a:ext>
            </a:extLst>
          </p:cNvPr>
          <p:cNvSpPr txBox="1"/>
          <p:nvPr/>
        </p:nvSpPr>
        <p:spPr>
          <a:xfrm>
            <a:off x="4227870" y="256970"/>
            <a:ext cx="2536724" cy="1338828"/>
          </a:xfrm>
          <a:prstGeom prst="rect">
            <a:avLst/>
          </a:prstGeom>
          <a:noFill/>
        </p:spPr>
        <p:txBody>
          <a:bodyPr wrap="square">
            <a:spAutoFit/>
          </a:bodyPr>
          <a:lstStyle/>
          <a:p>
            <a:pPr algn="just"/>
            <a:r>
              <a:rPr lang="ta-LK" sz="900" dirty="0">
                <a:latin typeface="Calibri" panose="020F0502020204030204" pitchFamily="34" charset="0"/>
                <a:ea typeface="Calibri" panose="020F0502020204030204" pitchFamily="34" charset="0"/>
              </a:rPr>
              <a:t>இந்தக் கொள்கைச் சுருக்கத்திற்குப் பின்னால் உள்ள ஆராய்ச்சியின் போது, ​​மீண்டும் மீண்டும் முன்னிலைப்படுத்தப்பட்ட இந்தப் பரிந்துரை முன்னுரிமையாக வெளிப்பட்டது. கூடுதலாக, இந்த பரிந்துரை </a:t>
            </a:r>
            <a:r>
              <a:rPr lang="en-US" sz="900" dirty="0">
                <a:latin typeface="Calibri" panose="020F0502020204030204" pitchFamily="34" charset="0"/>
                <a:ea typeface="Calibri" panose="020F0502020204030204" pitchFamily="34" charset="0"/>
              </a:rPr>
              <a:t>FREEDOM </a:t>
            </a:r>
            <a:r>
              <a:rPr lang="ta-LK" sz="900" dirty="0">
                <a:latin typeface="Calibri" panose="020F0502020204030204" pitchFamily="34" charset="0"/>
                <a:ea typeface="Calibri" panose="020F0502020204030204" pitchFamily="34" charset="0"/>
              </a:rPr>
              <a:t>திட்டத்தின் மாற்றக் கோட்பாட்டை ஆதரிக்கிறது (உண்மை பெட்டி 4).</a:t>
            </a:r>
            <a:endParaRPr lang="en-US" sz="900" dirty="0">
              <a:effectLst/>
              <a:latin typeface="Calibri" panose="020F0502020204030204" pitchFamily="34" charset="0"/>
              <a:ea typeface="Calibri" panose="020F0502020204030204" pitchFamily="34" charset="0"/>
            </a:endParaRPr>
          </a:p>
        </p:txBody>
      </p:sp>
      <p:graphicFrame>
        <p:nvGraphicFramePr>
          <p:cNvPr id="12" name="Table 11">
            <a:extLst>
              <a:ext uri="{FF2B5EF4-FFF2-40B4-BE49-F238E27FC236}">
                <a16:creationId xmlns:a16="http://schemas.microsoft.com/office/drawing/2014/main" id="{BFB1748E-030F-6F4D-70E6-C4D14D4F1B39}"/>
              </a:ext>
            </a:extLst>
          </p:cNvPr>
          <p:cNvGraphicFramePr>
            <a:graphicFrameLocks noGrp="1"/>
          </p:cNvGraphicFramePr>
          <p:nvPr>
            <p:extLst>
              <p:ext uri="{D42A27DB-BD31-4B8C-83A1-F6EECF244321}">
                <p14:modId xmlns:p14="http://schemas.microsoft.com/office/powerpoint/2010/main" val="989589441"/>
              </p:ext>
            </p:extLst>
          </p:nvPr>
        </p:nvGraphicFramePr>
        <p:xfrm>
          <a:off x="4337873" y="2656816"/>
          <a:ext cx="2337816" cy="3195345"/>
        </p:xfrm>
        <a:graphic>
          <a:graphicData uri="http://schemas.openxmlformats.org/drawingml/2006/table">
            <a:tbl>
              <a:tblPr>
                <a:tableStyleId>{5C22544A-7EE6-4342-B048-85BDC9FD1C3A}</a:tableStyleId>
              </a:tblPr>
              <a:tblGrid>
                <a:gridCol w="2337816">
                  <a:extLst>
                    <a:ext uri="{9D8B030D-6E8A-4147-A177-3AD203B41FA5}">
                      <a16:colId xmlns:a16="http://schemas.microsoft.com/office/drawing/2014/main" val="4007713041"/>
                    </a:ext>
                  </a:extLst>
                </a:gridCol>
              </a:tblGrid>
              <a:tr h="3018327">
                <a:tc>
                  <a:txBody>
                    <a:bodyPr/>
                    <a:lstStyle/>
                    <a:p>
                      <a:pPr marL="0" marR="0" algn="l">
                        <a:lnSpc>
                          <a:spcPts val="1060"/>
                        </a:lnSpc>
                        <a:spcBef>
                          <a:spcPts val="0"/>
                        </a:spcBef>
                        <a:spcAft>
                          <a:spcPts val="0"/>
                        </a:spcAft>
                      </a:pPr>
                      <a:r>
                        <a:rPr lang="ta-LK" sz="800" b="0" dirty="0">
                          <a:effectLst/>
                        </a:rPr>
                        <a:t>உண்மைப் பெட்டி 4: சுதந்திர திட்டம்</a:t>
                      </a:r>
                    </a:p>
                    <a:p>
                      <a:pPr marL="0" marR="0" algn="l">
                        <a:lnSpc>
                          <a:spcPts val="1060"/>
                        </a:lnSpc>
                        <a:spcBef>
                          <a:spcPts val="0"/>
                        </a:spcBef>
                        <a:spcAft>
                          <a:spcPts val="0"/>
                        </a:spcAft>
                      </a:pPr>
                      <a:r>
                        <a:rPr lang="ta-LK" sz="800" b="0" dirty="0">
                          <a:effectLst/>
                        </a:rPr>
                        <a:t>உரையாடல் மற்றும் மத்தியஸ்தத்திற்கான பெண் சமயத் தலைவர்கள் (</a:t>
                      </a:r>
                      <a:r>
                        <a:rPr lang="en-US" sz="800" b="0" dirty="0">
                          <a:effectLst/>
                        </a:rPr>
                        <a:t>FREEDOM) </a:t>
                      </a:r>
                      <a:r>
                        <a:rPr lang="ta-LK" sz="800" b="0" dirty="0">
                          <a:effectLst/>
                        </a:rPr>
                        <a:t>திட்டம், உரையாடல் மற்றும் மத்தியஸ்தம் மூலம் இலங்கையின் சமாதானத்தை கட்டியெழுப்புதல் மற்றும் மோதல்களை மாற்றியமைக்கும் சூழலில் பெண் மதத் தலைவர்கள் செயலில் பங்குதாரர்களாக இருப்பதற்கான சாதகமான சூழலை உருவாக்குவதையும், திறனை உருவாக்குவதையும் நோக்கமாகக் கொண்டுள்ளது. இது, பின்லாந்தின் வெளியுறவு அமைச்சகத்தால் நிதியளிக்கப்பட்டு, பின்னடைவு ஆராய்ச்சி, பயிற்சி மற்றும் ஆலோசனை மூலம் செயல்படுத்தப்படும் மத மற்றும் பாரம்பரிய அமைதிக்கான ஆசியா பணிக்குழு சிறிய மானியத் திட்டத்திற்கான நெட்வொர்க்கால் ஆதரிக்கப்படும் திட்டமாகும்.</a:t>
                      </a:r>
                      <a:endParaRPr lang="en-US" sz="800" b="0" kern="1200" dirty="0">
                        <a:solidFill>
                          <a:schemeClr val="dk1"/>
                        </a:solidFill>
                        <a:effectLst/>
                        <a:latin typeface="+mn-lt"/>
                        <a:ea typeface="+mn-ea"/>
                        <a:cs typeface="+mn-cs"/>
                      </a:endParaRPr>
                    </a:p>
                  </a:txBody>
                  <a:tcPr marL="63195" marR="63195" marT="63195" marB="63195">
                    <a:solidFill>
                      <a:srgbClr val="FDD5E5"/>
                    </a:solidFill>
                  </a:tcPr>
                </a:tc>
                <a:extLst>
                  <a:ext uri="{0D108BD9-81ED-4DB2-BD59-A6C34878D82A}">
                    <a16:rowId xmlns:a16="http://schemas.microsoft.com/office/drawing/2014/main" val="1801585937"/>
                  </a:ext>
                </a:extLst>
              </a:tr>
            </a:tbl>
          </a:graphicData>
        </a:graphic>
      </p:graphicFrame>
      <p:pic>
        <p:nvPicPr>
          <p:cNvPr id="4" name="Picture 3">
            <a:extLst>
              <a:ext uri="{FF2B5EF4-FFF2-40B4-BE49-F238E27FC236}">
                <a16:creationId xmlns:a16="http://schemas.microsoft.com/office/drawing/2014/main" id="{77F68E0A-DA0F-84E3-581D-98992F9C26EC}"/>
              </a:ext>
            </a:extLst>
          </p:cNvPr>
          <p:cNvPicPr>
            <a:picLocks noChangeAspect="1"/>
          </p:cNvPicPr>
          <p:nvPr/>
        </p:nvPicPr>
        <p:blipFill>
          <a:blip r:embed="rId3"/>
          <a:stretch>
            <a:fillRect/>
          </a:stretch>
        </p:blipFill>
        <p:spPr>
          <a:xfrm>
            <a:off x="4048380" y="1534157"/>
            <a:ext cx="2809620" cy="1393006"/>
          </a:xfrm>
          <a:prstGeom prst="rect">
            <a:avLst/>
          </a:prstGeom>
        </p:spPr>
      </p:pic>
      <p:pic>
        <p:nvPicPr>
          <p:cNvPr id="6" name="Picture 5">
            <a:extLst>
              <a:ext uri="{FF2B5EF4-FFF2-40B4-BE49-F238E27FC236}">
                <a16:creationId xmlns:a16="http://schemas.microsoft.com/office/drawing/2014/main" id="{0966A8E9-3083-B23F-E308-9675761DD2F2}"/>
              </a:ext>
            </a:extLst>
          </p:cNvPr>
          <p:cNvPicPr>
            <a:picLocks noChangeAspect="1"/>
          </p:cNvPicPr>
          <p:nvPr/>
        </p:nvPicPr>
        <p:blipFill>
          <a:blip r:embed="rId4"/>
          <a:stretch>
            <a:fillRect/>
          </a:stretch>
        </p:blipFill>
        <p:spPr>
          <a:xfrm>
            <a:off x="4675008" y="6367169"/>
            <a:ext cx="1765353" cy="567983"/>
          </a:xfrm>
          <a:prstGeom prst="rect">
            <a:avLst/>
          </a:prstGeom>
        </p:spPr>
      </p:pic>
      <p:pic>
        <p:nvPicPr>
          <p:cNvPr id="13" name="Picture 12">
            <a:extLst>
              <a:ext uri="{FF2B5EF4-FFF2-40B4-BE49-F238E27FC236}">
                <a16:creationId xmlns:a16="http://schemas.microsoft.com/office/drawing/2014/main" id="{D2AA2B4A-49BA-5405-E51D-316E6D2430A8}"/>
              </a:ext>
            </a:extLst>
          </p:cNvPr>
          <p:cNvPicPr>
            <a:picLocks noChangeAspect="1"/>
          </p:cNvPicPr>
          <p:nvPr/>
        </p:nvPicPr>
        <p:blipFill rotWithShape="1">
          <a:blip r:embed="rId5"/>
          <a:srcRect l="18400" b="28814"/>
          <a:stretch/>
        </p:blipFill>
        <p:spPr>
          <a:xfrm>
            <a:off x="4467331" y="6651160"/>
            <a:ext cx="2390669" cy="1478314"/>
          </a:xfrm>
          <a:prstGeom prst="rect">
            <a:avLst/>
          </a:prstGeom>
        </p:spPr>
      </p:pic>
      <p:pic>
        <p:nvPicPr>
          <p:cNvPr id="19" name="Picture 18" descr="Logo, company name&#10;&#10;Description automatically generated">
            <a:extLst>
              <a:ext uri="{FF2B5EF4-FFF2-40B4-BE49-F238E27FC236}">
                <a16:creationId xmlns:a16="http://schemas.microsoft.com/office/drawing/2014/main" id="{18562AF9-550B-8149-7A26-D697A7B72A76}"/>
              </a:ext>
            </a:extLst>
          </p:cNvPr>
          <p:cNvPicPr>
            <a:picLocks noChangeAspect="1"/>
          </p:cNvPicPr>
          <p:nvPr/>
        </p:nvPicPr>
        <p:blipFill rotWithShape="1">
          <a:blip r:embed="rId6"/>
          <a:srcRect l="12362" t="12475" r="11401" b="15842"/>
          <a:stretch/>
        </p:blipFill>
        <p:spPr>
          <a:xfrm>
            <a:off x="4991042" y="8264530"/>
            <a:ext cx="962114" cy="904637"/>
          </a:xfrm>
          <a:prstGeom prst="rect">
            <a:avLst/>
          </a:prstGeom>
        </p:spPr>
      </p:pic>
      <p:sp>
        <p:nvSpPr>
          <p:cNvPr id="20" name="TextBox 19">
            <a:extLst>
              <a:ext uri="{FF2B5EF4-FFF2-40B4-BE49-F238E27FC236}">
                <a16:creationId xmlns:a16="http://schemas.microsoft.com/office/drawing/2014/main" id="{DD130EFE-31CC-1B38-FBD5-34E113E84821}"/>
              </a:ext>
            </a:extLst>
          </p:cNvPr>
          <p:cNvSpPr txBox="1"/>
          <p:nvPr/>
        </p:nvSpPr>
        <p:spPr>
          <a:xfrm>
            <a:off x="3898371" y="9405648"/>
            <a:ext cx="2866223" cy="369332"/>
          </a:xfrm>
          <a:prstGeom prst="rect">
            <a:avLst/>
          </a:prstGeom>
          <a:solidFill>
            <a:srgbClr val="F86AA2"/>
          </a:solidFill>
        </p:spPr>
        <p:txBody>
          <a:bodyPr wrap="square" rtlCol="0">
            <a:spAutoFit/>
          </a:bodyPr>
          <a:lstStyle/>
          <a:p>
            <a:pPr marR="0" lvl="0" algn="just">
              <a:spcBef>
                <a:spcPts val="0"/>
              </a:spcBef>
              <a:spcAft>
                <a:spcPts val="0"/>
              </a:spcAft>
            </a:pPr>
            <a:r>
              <a:rPr lang="en-US" sz="900" dirty="0">
                <a:solidFill>
                  <a:schemeClr val="bg1"/>
                </a:solidFill>
                <a:effectLst/>
                <a:latin typeface="Times New Roman" panose="02020603050405020304" pitchFamily="18" charset="0"/>
                <a:ea typeface="Times New Roman" panose="02020603050405020304" pitchFamily="18" charset="0"/>
              </a:rPr>
              <a:t>“</a:t>
            </a:r>
            <a:r>
              <a:rPr lang="en-US" sz="900" dirty="0">
                <a:solidFill>
                  <a:schemeClr val="bg1"/>
                </a:solidFill>
                <a:latin typeface="Times New Roman" panose="02020603050405020304" pitchFamily="18" charset="0"/>
                <a:ea typeface="Times New Roman" panose="02020603050405020304" pitchFamily="18" charset="0"/>
              </a:rPr>
              <a:t>Fe</a:t>
            </a:r>
            <a:r>
              <a:rPr lang="en-US" sz="900" dirty="0">
                <a:solidFill>
                  <a:schemeClr val="bg1"/>
                </a:solidFill>
                <a:effectLst/>
                <a:latin typeface="Times New Roman" panose="02020603050405020304" pitchFamily="18" charset="0"/>
                <a:ea typeface="Times New Roman" panose="02020603050405020304" pitchFamily="18" charset="0"/>
              </a:rPr>
              <a:t>male religious leaders should be continuously engaged in the peacebuilding process.”</a:t>
            </a:r>
            <a:endParaRPr lang="en-US" sz="900" dirty="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53628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42872A8-4EE5-5BB4-0C56-B89864DF41AE}"/>
              </a:ext>
            </a:extLst>
          </p:cNvPr>
          <p:cNvSpPr/>
          <p:nvPr/>
        </p:nvSpPr>
        <p:spPr>
          <a:xfrm>
            <a:off x="283465" y="9590314"/>
            <a:ext cx="2742764" cy="132806"/>
          </a:xfrm>
          <a:prstGeom prst="rect">
            <a:avLst/>
          </a:prstGeom>
          <a:solidFill>
            <a:srgbClr val="F86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8E33BDB-5674-EB38-1F6E-27EAE802FF1D}"/>
              </a:ext>
            </a:extLst>
          </p:cNvPr>
          <p:cNvSpPr txBox="1"/>
          <p:nvPr/>
        </p:nvSpPr>
        <p:spPr>
          <a:xfrm>
            <a:off x="222873" y="9659779"/>
            <a:ext cx="1371382" cy="246221"/>
          </a:xfrm>
          <a:prstGeom prst="rect">
            <a:avLst/>
          </a:prstGeom>
          <a:noFill/>
        </p:spPr>
        <p:txBody>
          <a:bodyPr wrap="square" rtlCol="0">
            <a:spAutoFit/>
          </a:bodyPr>
          <a:lstStyle/>
          <a:p>
            <a:r>
              <a:rPr lang="en-US" sz="1000" dirty="0" err="1">
                <a:solidFill>
                  <a:srgbClr val="7030A0"/>
                </a:solidFill>
              </a:rPr>
              <a:t>www.resiliencertc.org</a:t>
            </a:r>
            <a:endParaRPr lang="en-US" sz="1000" dirty="0">
              <a:solidFill>
                <a:srgbClr val="7030A0"/>
              </a:solidFill>
            </a:endParaRPr>
          </a:p>
        </p:txBody>
      </p:sp>
      <p:sp>
        <p:nvSpPr>
          <p:cNvPr id="20" name="TextBox 19">
            <a:extLst>
              <a:ext uri="{FF2B5EF4-FFF2-40B4-BE49-F238E27FC236}">
                <a16:creationId xmlns:a16="http://schemas.microsoft.com/office/drawing/2014/main" id="{CFA604B7-0D89-569B-77B3-3255AACEECF9}"/>
              </a:ext>
            </a:extLst>
          </p:cNvPr>
          <p:cNvSpPr txBox="1"/>
          <p:nvPr/>
        </p:nvSpPr>
        <p:spPr>
          <a:xfrm>
            <a:off x="164351" y="167630"/>
            <a:ext cx="4132351" cy="9279463"/>
          </a:xfrm>
          <a:prstGeom prst="rect">
            <a:avLst/>
          </a:prstGeom>
          <a:noFill/>
        </p:spPr>
        <p:txBody>
          <a:bodyPr wrap="square" rtlCol="0">
            <a:spAutoFit/>
          </a:bodyPr>
          <a:lstStyle/>
          <a:p>
            <a:pPr>
              <a:spcBef>
                <a:spcPts val="1200"/>
              </a:spcBef>
            </a:pPr>
            <a:r>
              <a:rPr lang="ta-LK" sz="700" b="1" dirty="0">
                <a:ea typeface="Calibri" panose="020F0502020204030204" pitchFamily="34" charset="0"/>
              </a:rPr>
              <a:t>இலங்கையில் உரையாடல் மற்றும் மத்தியஸ்தத்தில் </a:t>
            </a:r>
            <a:r>
              <a:rPr lang="ta-LK" sz="700" b="1" dirty="0">
                <a:solidFill>
                  <a:srgbClr val="F86AA2"/>
                </a:solidFill>
                <a:ea typeface="Calibri" panose="020F0502020204030204" pitchFamily="34" charset="0"/>
              </a:rPr>
              <a:t>பெண் மதத் தலைவர்களின் ஈடுபாட்டை அதிகரிக்க முடிவெடுப்பவர்கள்</a:t>
            </a:r>
            <a:r>
              <a:rPr lang="ta-LK" sz="700" b="1" dirty="0">
                <a:ea typeface="Calibri" panose="020F0502020204030204" pitchFamily="34" charset="0"/>
              </a:rPr>
              <a:t> என்ன செய்ய முடியும்?</a:t>
            </a:r>
          </a:p>
          <a:p>
            <a:pPr marL="171450" indent="-171450">
              <a:spcBef>
                <a:spcPts val="1200"/>
              </a:spcBef>
              <a:buFont typeface="Arial" panose="020B0604020202020204" pitchFamily="34" charset="0"/>
              <a:buChar char="•"/>
            </a:pPr>
            <a:r>
              <a:rPr lang="ta-LK" sz="900" b="1" dirty="0">
                <a:ea typeface="Calibri" panose="020F0502020204030204" pitchFamily="34" charset="0"/>
              </a:rPr>
              <a:t>மத அமைப்பின் தலைமை</a:t>
            </a:r>
          </a:p>
          <a:p>
            <a:pPr marL="171450" indent="-171450">
              <a:spcBef>
                <a:spcPts val="1200"/>
              </a:spcBef>
              <a:buFont typeface="Wingdings" panose="05000000000000000000" pitchFamily="2" charset="2"/>
              <a:buChar char="ü"/>
            </a:pPr>
            <a:r>
              <a:rPr lang="ta-LK" sz="700" b="1" dirty="0">
                <a:ea typeface="Calibri" panose="020F0502020204030204" pitchFamily="34" charset="0"/>
              </a:rPr>
              <a:t>அசல் மத நூல்களை மறுபரிசீலனை செய்வதற்கும், உலகமயமாக்கப்பட்ட உலகில் பெண் மதத் தலைவர்களின் பங்கை மறுபரிசீலனை செய்வதற்கும் உள் மத உரையாடல்களை ஊக்குவிக்கவும்.</a:t>
            </a:r>
          </a:p>
          <a:p>
            <a:pPr marL="171450" indent="-171450">
              <a:spcBef>
                <a:spcPts val="1200"/>
              </a:spcBef>
              <a:buFont typeface="Wingdings" panose="05000000000000000000" pitchFamily="2" charset="2"/>
              <a:buChar char="ü"/>
            </a:pPr>
            <a:r>
              <a:rPr lang="ta-LK" sz="700" b="1" dirty="0">
                <a:ea typeface="Calibri" panose="020F0502020204030204" pitchFamily="34" charset="0"/>
              </a:rPr>
              <a:t>உரையாடல் மற்றும் மத்தியஸ்தத்தில் பெண் மதத் தலைவர்களின் ஈடுபாட்டை முன்னிலைப்படுத்தவும் ஊக்குவிக்கவும்.</a:t>
            </a:r>
          </a:p>
          <a:p>
            <a:pPr marL="171450" indent="-171450">
              <a:spcBef>
                <a:spcPts val="1200"/>
              </a:spcBef>
              <a:buFont typeface="Wingdings" panose="05000000000000000000" pitchFamily="2" charset="2"/>
              <a:buChar char="ü"/>
            </a:pPr>
            <a:r>
              <a:rPr lang="ta-LK" sz="700" b="1" dirty="0">
                <a:ea typeface="Calibri" panose="020F0502020204030204" pitchFamily="34" charset="0"/>
              </a:rPr>
              <a:t>பெண் மதத் தலைவர்களுக்கான உரையாடல் மற்றும் மத்தியஸ்தத்தில் ஈடுபடுவதற்கான இடத்தை உருவாக்கி விரிவுபடுத்துங்கள்.</a:t>
            </a:r>
          </a:p>
          <a:p>
            <a:pPr marL="171450" indent="-171450">
              <a:spcBef>
                <a:spcPts val="1200"/>
              </a:spcBef>
              <a:buFont typeface="Wingdings" panose="05000000000000000000" pitchFamily="2" charset="2"/>
              <a:buChar char="ü"/>
            </a:pPr>
            <a:r>
              <a:rPr lang="ta-LK" sz="700" b="1" dirty="0">
                <a:ea typeface="Calibri" panose="020F0502020204030204" pitchFamily="34" charset="0"/>
              </a:rPr>
              <a:t>உருவாக்கும் மற்றும் நடந்துகொண்டிருக்கும் திறன்-வளர்ப்பு திட்டங்களில் உரையாடல் மற்றும் மத்தியஸ்த திறன்களைச் சேர்க்கவும்.</a:t>
            </a:r>
          </a:p>
          <a:p>
            <a:pPr marL="171450" indent="-171450">
              <a:spcBef>
                <a:spcPts val="1200"/>
              </a:spcBef>
              <a:buFont typeface="Wingdings" panose="05000000000000000000" pitchFamily="2" charset="2"/>
              <a:buChar char="ü"/>
            </a:pPr>
            <a:r>
              <a:rPr lang="ta-LK" sz="700" b="1" dirty="0">
                <a:ea typeface="Calibri" panose="020F0502020204030204" pitchFamily="34" charset="0"/>
              </a:rPr>
              <a:t>அந்தந்த சக பெண் மத சமூகத்தின் சட்ட நிலை மற்றும் சட்ட ஆவணங்கள் தொடர்பான இடைவெளிகளை நிரப்ப அரசாங்கத்தில் செல்வாக்கு செலுத்துங்கள்.</a:t>
            </a:r>
          </a:p>
          <a:p>
            <a:pPr marL="171450" indent="-171450">
              <a:spcBef>
                <a:spcPts val="1200"/>
              </a:spcBef>
              <a:buFont typeface="Wingdings" panose="05000000000000000000" pitchFamily="2" charset="2"/>
              <a:buChar char="ü"/>
            </a:pPr>
            <a:r>
              <a:rPr lang="ta-LK" sz="700" b="1" dirty="0">
                <a:ea typeface="Calibri" panose="020F0502020204030204" pitchFamily="34" charset="0"/>
              </a:rPr>
              <a:t> உரையாடல் மற்றும் மத்தியஸ்த தளங்களின் தலைமை</a:t>
            </a:r>
          </a:p>
          <a:p>
            <a:pPr marL="171450" indent="-171450">
              <a:spcBef>
                <a:spcPts val="1200"/>
              </a:spcBef>
              <a:buFont typeface="Wingdings" panose="05000000000000000000" pitchFamily="2" charset="2"/>
              <a:buChar char="ü"/>
            </a:pPr>
            <a:r>
              <a:rPr lang="ta-LK" sz="700" b="1" dirty="0">
                <a:ea typeface="Calibri" panose="020F0502020204030204" pitchFamily="34" charset="0"/>
              </a:rPr>
              <a:t>பெண் மதத் தலைவர்களை உரையாடல் மற்றும் மத்தியஸ்தத்தில் ஈடுபட அழைக்கவும். அவற்றை மேலும் உள்ளடக்கிய மற்றும் உற்பத்தி செய்ய தளங்கள்.</a:t>
            </a:r>
          </a:p>
          <a:p>
            <a:pPr marL="171450" indent="-171450">
              <a:spcBef>
                <a:spcPts val="1200"/>
              </a:spcBef>
              <a:buFont typeface="Wingdings" panose="05000000000000000000" pitchFamily="2" charset="2"/>
              <a:buChar char="ü"/>
            </a:pPr>
            <a:r>
              <a:rPr lang="ta-LK" sz="700" b="1" dirty="0">
                <a:ea typeface="Calibri" panose="020F0502020204030204" pitchFamily="34" charset="0"/>
              </a:rPr>
              <a:t>பெண் மதத் தலைவர்களுக்கு தலையீட்டு அட்டவணையில் ஒரு சமமான பகுதியை ஒதுக்கி, அத்தகைய வாய்ப்புகளை படிப்படியாக அதிகரிக்கவும்.</a:t>
            </a:r>
          </a:p>
          <a:p>
            <a:pPr marL="171450" indent="-171450">
              <a:spcBef>
                <a:spcPts val="1200"/>
              </a:spcBef>
              <a:buFont typeface="Arial" panose="020B0604020202020204" pitchFamily="34" charset="0"/>
              <a:buChar char="•"/>
            </a:pPr>
            <a:r>
              <a:rPr lang="ta-LK" sz="900" b="1" dirty="0">
                <a:ea typeface="Calibri" panose="020F0502020204030204" pitchFamily="34" charset="0"/>
              </a:rPr>
              <a:t>சிவில் சமூக அமைப்புகளின் தலைமை</a:t>
            </a:r>
          </a:p>
          <a:p>
            <a:pPr marL="171450" indent="-171450">
              <a:spcBef>
                <a:spcPts val="1200"/>
              </a:spcBef>
              <a:buFont typeface="Wingdings" panose="05000000000000000000" pitchFamily="2" charset="2"/>
              <a:buChar char="ü"/>
            </a:pPr>
            <a:r>
              <a:rPr lang="ta-LK" sz="700" b="1" dirty="0">
                <a:ea typeface="Calibri" panose="020F0502020204030204" pitchFamily="34" charset="0"/>
              </a:rPr>
              <a:t>பெண் மதத் தலைவர்களுக்கு உரையாடல் மற்றும் மத்தியஸ்தம் ஆகியவற்றில் அவர்களின் அறிவு, திறன்கள் மற்றும் அணுகுமுறைகளை உருவாக்க வாய்ப்புகளை வழங்குதல்.</a:t>
            </a:r>
          </a:p>
          <a:p>
            <a:pPr marL="171450" indent="-171450">
              <a:spcBef>
                <a:spcPts val="1200"/>
              </a:spcBef>
              <a:buFont typeface="Wingdings" panose="05000000000000000000" pitchFamily="2" charset="2"/>
              <a:buChar char="ü"/>
            </a:pPr>
            <a:r>
              <a:rPr lang="ta-LK" sz="700" b="1" dirty="0">
                <a:ea typeface="Calibri" panose="020F0502020204030204" pitchFamily="34" charset="0"/>
              </a:rPr>
              <a:t>முக்கிய சமூக மற்றும் மத நடவடிக்கைகளில் பெண் மதத் தலைவர்களின் பங்களிப்பை மேம்படுத்துவதற்கான தேவைகளைக் கண்டறிந்து புதிய முயற்சிகளை வடிவமைக்கவும்.</a:t>
            </a:r>
          </a:p>
          <a:p>
            <a:pPr marL="171450" indent="-171450">
              <a:spcBef>
                <a:spcPts val="1200"/>
              </a:spcBef>
              <a:buFont typeface="Arial" panose="020B0604020202020204" pitchFamily="34" charset="0"/>
              <a:buChar char="•"/>
            </a:pPr>
            <a:r>
              <a:rPr lang="ta-LK" sz="700" b="1" dirty="0">
                <a:ea typeface="Calibri" panose="020F0502020204030204" pitchFamily="34" charset="0"/>
              </a:rPr>
              <a:t> </a:t>
            </a:r>
            <a:r>
              <a:rPr lang="ta-LK" sz="900" b="1" dirty="0">
                <a:ea typeface="Calibri" panose="020F0502020204030204" pitchFamily="34" charset="0"/>
              </a:rPr>
              <a:t>பெண் மத தலைவர்கள்</a:t>
            </a:r>
            <a:endParaRPr lang="ta-LK" sz="700" b="1" dirty="0">
              <a:ea typeface="Calibri" panose="020F0502020204030204" pitchFamily="34" charset="0"/>
            </a:endParaRPr>
          </a:p>
          <a:p>
            <a:pPr marL="171450" indent="-171450">
              <a:spcBef>
                <a:spcPts val="1200"/>
              </a:spcBef>
              <a:buFont typeface="Wingdings" panose="05000000000000000000" pitchFamily="2" charset="2"/>
              <a:buChar char="ü"/>
            </a:pPr>
            <a:r>
              <a:rPr lang="ta-LK" sz="700" b="1" dirty="0">
                <a:ea typeface="Calibri" panose="020F0502020204030204" pitchFamily="34" charset="0"/>
              </a:rPr>
              <a:t>உரையாடல் மற்றும் மத்தியஸ்தத்தில் ஈடுபடுவதற்கான வாய்ப்புகளைத் தேடுங்கள்</a:t>
            </a:r>
          </a:p>
          <a:p>
            <a:pPr marL="171450" indent="-171450">
              <a:spcBef>
                <a:spcPts val="1200"/>
              </a:spcBef>
              <a:buFont typeface="Wingdings" panose="05000000000000000000" pitchFamily="2" charset="2"/>
              <a:buChar char="ü"/>
            </a:pPr>
            <a:r>
              <a:rPr lang="ta-LK" sz="700" b="1" dirty="0">
                <a:ea typeface="Calibri" panose="020F0502020204030204" pitchFamily="34" charset="0"/>
              </a:rPr>
              <a:t>உரையாடல் மற்றும் மத்தியஸ்தம் செய்வதற்கான அவர்களின் திறனை மேம்படுத்தவும்.</a:t>
            </a:r>
          </a:p>
          <a:p>
            <a:pPr marL="171450" indent="-171450">
              <a:spcBef>
                <a:spcPts val="1200"/>
              </a:spcBef>
              <a:buFont typeface="Arial" panose="020B0604020202020204" pitchFamily="34" charset="0"/>
              <a:buChar char="•"/>
            </a:pPr>
            <a:r>
              <a:rPr lang="ta-LK" sz="900" b="1" dirty="0">
                <a:ea typeface="Calibri" panose="020F0502020204030204" pitchFamily="34" charset="0"/>
              </a:rPr>
              <a:t>அரசு நிறுவனங்கள்</a:t>
            </a:r>
          </a:p>
          <a:p>
            <a:pPr marL="171450" indent="-171450">
              <a:spcBef>
                <a:spcPts val="1200"/>
              </a:spcBef>
              <a:buFont typeface="Wingdings" panose="05000000000000000000" pitchFamily="2" charset="2"/>
              <a:buChar char="ü"/>
            </a:pPr>
            <a:r>
              <a:rPr lang="ta-LK" sz="700" b="1" dirty="0">
                <a:ea typeface="Calibri" panose="020F0502020204030204" pitchFamily="34" charset="0"/>
              </a:rPr>
              <a:t>பெண் மதத் தலைவர்களின் முக்கியத் தேவையாக, உரையாடல் மற்றும் மத்தியஸ்தம் உட்பட, முக்கிய மதச் சூழலில் நுழைவதற்கு, பெண் மதத் தலைவர்களின் முக்கியத் தேவையாக, அவர்களைச் சேர்ப்பது, ஏற்றுக்கொள்வது மற்றும் மதிக்கப்படுவதைப் பெற, பெண் மதத் தலைவர்களின் சட்டபூர்வமான தன்மையைச் சுற்றி ஒரு உரையாடலை உருவாக்கவும்.</a:t>
            </a:r>
          </a:p>
          <a:p>
            <a:pPr marL="171450" indent="-171450">
              <a:spcBef>
                <a:spcPts val="1200"/>
              </a:spcBef>
              <a:buFont typeface="Wingdings" panose="05000000000000000000" pitchFamily="2" charset="2"/>
              <a:buChar char="ü"/>
            </a:pPr>
            <a:r>
              <a:rPr lang="ta-LK" sz="700" b="1" dirty="0">
                <a:ea typeface="Calibri" panose="020F0502020204030204" pitchFamily="34" charset="0"/>
              </a:rPr>
              <a:t>பெண் மதத் தலைவர்கள் பற்றிய தகவல்களை சேகரிப்பதை ஆதாரத்துடன் கூடிய முடிவெடுப்பதற்கு வலுப்படுத்துங்கள்.</a:t>
            </a:r>
          </a:p>
          <a:p>
            <a:pPr marL="171450" indent="-171450">
              <a:spcBef>
                <a:spcPts val="1200"/>
              </a:spcBef>
              <a:buFont typeface="Wingdings" panose="05000000000000000000" pitchFamily="2" charset="2"/>
              <a:buChar char="ü"/>
            </a:pPr>
            <a:r>
              <a:rPr lang="ta-LK" sz="700" b="1" dirty="0">
                <a:ea typeface="Calibri" panose="020F0502020204030204" pitchFamily="34" charset="0"/>
              </a:rPr>
              <a:t>புத்தசாசனம், சமய மற்றும் கலாசார அலுவல்கள், நீதி அமைச்சு மற்றும் பெண்கள் மற்றும் சிறுவர் விவகார அமைச்சு ஆகியவற்றின் ஈடுபாட்டை மேம்படுத்துதல், பெண் மதத் தலைவர்கள் அங்கீகரிக்கப்படுவதற்கும் கணக்குக் காட்டப்படுவதற்கும் மிகவும் உள்ளடக்கிய சூழலை உருவாக்குதல்.</a:t>
            </a:r>
          </a:p>
          <a:p>
            <a:pPr marL="171450" indent="-171450">
              <a:spcBef>
                <a:spcPts val="1200"/>
              </a:spcBef>
              <a:buFont typeface="Arial" panose="020B0604020202020204" pitchFamily="34" charset="0"/>
              <a:buChar char="•"/>
            </a:pPr>
            <a:r>
              <a:rPr lang="ta-LK" sz="900" b="1" dirty="0">
                <a:ea typeface="Calibri" panose="020F0502020204030204" pitchFamily="34" charset="0"/>
              </a:rPr>
              <a:t>சமூகத் தலைவர்கள்</a:t>
            </a:r>
          </a:p>
          <a:p>
            <a:pPr marL="171450" indent="-171450">
              <a:spcBef>
                <a:spcPts val="1200"/>
              </a:spcBef>
              <a:buFont typeface="Wingdings" panose="05000000000000000000" pitchFamily="2" charset="2"/>
              <a:buChar char="ü"/>
            </a:pPr>
            <a:r>
              <a:rPr lang="ta-LK" sz="700" b="1" dirty="0">
                <a:ea typeface="Calibri" panose="020F0502020204030204" pitchFamily="34" charset="0"/>
              </a:rPr>
              <a:t>பெண் மதத் தலைவர்களிடம் சாதகமான அணுகுமுறைகளையும் நம்பிக்கையையும் வளர்த்துக் கொள்ளுங்கள்.</a:t>
            </a:r>
          </a:p>
          <a:p>
            <a:pPr marL="171450" indent="-171450">
              <a:spcBef>
                <a:spcPts val="1200"/>
              </a:spcBef>
              <a:buFont typeface="Wingdings" panose="05000000000000000000" pitchFamily="2" charset="2"/>
              <a:buChar char="ü"/>
            </a:pPr>
            <a:r>
              <a:rPr lang="ta-LK" sz="700" b="1" dirty="0">
                <a:ea typeface="Calibri" panose="020F0502020204030204" pitchFamily="34" charset="0"/>
              </a:rPr>
              <a:t>சமூகப் பிரச்சினைகளின் போது பெண் மதத் தலைவர்கள் உரையாடல் மற்றும் மத்தியஸ்தம் ஆகியவற்றில் ஈடுபட வேண்டும்.</a:t>
            </a:r>
            <a:endParaRPr lang="en-US" sz="700" dirty="0">
              <a:effectLst/>
              <a:ea typeface="Calibri" panose="020F0502020204030204" pitchFamily="34" charset="0"/>
            </a:endParaRPr>
          </a:p>
        </p:txBody>
      </p:sp>
      <p:sp>
        <p:nvSpPr>
          <p:cNvPr id="21" name="TextBox 20">
            <a:extLst>
              <a:ext uri="{FF2B5EF4-FFF2-40B4-BE49-F238E27FC236}">
                <a16:creationId xmlns:a16="http://schemas.microsoft.com/office/drawing/2014/main" id="{79854321-003A-B29E-FE01-CA1033417329}"/>
              </a:ext>
            </a:extLst>
          </p:cNvPr>
          <p:cNvSpPr txBox="1"/>
          <p:nvPr/>
        </p:nvSpPr>
        <p:spPr>
          <a:xfrm>
            <a:off x="4206240" y="359225"/>
            <a:ext cx="2337816" cy="584775"/>
          </a:xfrm>
          <a:prstGeom prst="rect">
            <a:avLst/>
          </a:prstGeom>
          <a:noFill/>
        </p:spPr>
        <p:txBody>
          <a:bodyPr wrap="square" rtlCol="0">
            <a:spAutoFit/>
          </a:bodyPr>
          <a:lstStyle/>
          <a:p>
            <a:pPr marL="0" marR="0" algn="just">
              <a:spcBef>
                <a:spcPts val="0"/>
              </a:spcBef>
              <a:spcAft>
                <a:spcPts val="0"/>
              </a:spcAft>
            </a:pPr>
            <a:endParaRPr lang="en-US" sz="10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000" dirty="0">
                <a:effectLst/>
                <a:latin typeface="Calibri" panose="020F0502020204030204" pitchFamily="34" charset="0"/>
                <a:ea typeface="Calibri" panose="020F0502020204030204" pitchFamily="34" charset="0"/>
              </a:rPr>
              <a:t> </a:t>
            </a:r>
          </a:p>
          <a:p>
            <a:pPr marL="0" marR="0" algn="just">
              <a:spcBef>
                <a:spcPts val="0"/>
              </a:spcBef>
              <a:spcAft>
                <a:spcPts val="0"/>
              </a:spcAft>
            </a:pPr>
            <a:endParaRPr lang="en-US" sz="1200" dirty="0">
              <a:effectLst/>
              <a:latin typeface="Calibri" panose="020F0502020204030204" pitchFamily="34" charset="0"/>
              <a:ea typeface="Calibri" panose="020F0502020204030204" pitchFamily="34" charset="0"/>
            </a:endParaRPr>
          </a:p>
        </p:txBody>
      </p:sp>
      <p:sp>
        <p:nvSpPr>
          <p:cNvPr id="23" name="TextBox 22">
            <a:extLst>
              <a:ext uri="{FF2B5EF4-FFF2-40B4-BE49-F238E27FC236}">
                <a16:creationId xmlns:a16="http://schemas.microsoft.com/office/drawing/2014/main" id="{CB4111E3-C7D9-8B91-26E6-7BDA0DCA5AEB}"/>
              </a:ext>
            </a:extLst>
          </p:cNvPr>
          <p:cNvSpPr txBox="1"/>
          <p:nvPr/>
        </p:nvSpPr>
        <p:spPr>
          <a:xfrm>
            <a:off x="4472621" y="186479"/>
            <a:ext cx="2287670" cy="2554545"/>
          </a:xfrm>
          <a:prstGeom prst="rect">
            <a:avLst/>
          </a:prstGeom>
          <a:noFill/>
        </p:spPr>
        <p:txBody>
          <a:bodyPr wrap="square" rtlCol="0">
            <a:spAutoFit/>
          </a:bodyPr>
          <a:lstStyle/>
          <a:p>
            <a:r>
              <a:rPr lang="ta-LK" sz="800" b="1" dirty="0">
                <a:latin typeface="Calibri" panose="020F0502020204030204" pitchFamily="34" charset="0"/>
                <a:ea typeface="Calibri" panose="020F0502020204030204" pitchFamily="34" charset="0"/>
              </a:rPr>
              <a:t>ஒப்புதல்:</a:t>
            </a:r>
          </a:p>
          <a:p>
            <a:endParaRPr lang="ta-LK" sz="800" b="1" dirty="0">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r>
              <a:rPr lang="ta-LK" sz="800" b="1" dirty="0">
                <a:latin typeface="Calibri" panose="020F0502020204030204" pitchFamily="34" charset="0"/>
                <a:ea typeface="Calibri" panose="020F0502020204030204" pitchFamily="34" charset="0"/>
              </a:rPr>
              <a:t>இந்தக் கொள்கைச் சுருக்கத்தை உருவாக்குவதில் பின்வரும் நபர்களின் பங்களிப்புகள் அங்கீகரிக்கப்பட்டுள்ளன: நுவன் பிரதீப் சுபசிங்க, சந்துனி ஆரியவன்ச, மிதுனி ஜயவர்தன, நோவில் விஜேசேகர, தாமித்ரி காரியவசம், அம்ராஸ் அலி, எம். ரிஷ்னி தில்ஷானி, பிலிப் கெஸர்ட்.</a:t>
            </a:r>
            <a:endParaRPr lang="en-US" sz="800" b="1" dirty="0">
              <a:latin typeface="Calibri" panose="020F0502020204030204" pitchFamily="34" charset="0"/>
              <a:ea typeface="Calibri" panose="020F0502020204030204" pitchFamily="34" charset="0"/>
            </a:endParaRPr>
          </a:p>
          <a:p>
            <a:endParaRPr lang="ta-LK" sz="800" b="1" dirty="0">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r>
              <a:rPr lang="ta-LK" sz="800" b="1" dirty="0">
                <a:latin typeface="Calibri" panose="020F0502020204030204" pitchFamily="34" charset="0"/>
                <a:ea typeface="Calibri" panose="020F0502020204030204" pitchFamily="34" charset="0"/>
              </a:rPr>
              <a:t>மத மற்றும் ஆன்மீக அமைப்புகளால் பெண் மதத் தலைவர்களின் எண்ணிக்கை குறித்த தரவுகளைப் பகிர்வதன் மூலம் வழங்கப்பட்ட ஆதரவு நன்றியுடன் ஒப்புக் கொள்ளப்படுகிறது.</a:t>
            </a:r>
            <a:endParaRPr lang="en-US" sz="800" dirty="0">
              <a:effectLst/>
              <a:latin typeface="Calibri" panose="020F0502020204030204" pitchFamily="34" charset="0"/>
              <a:ea typeface="Calibri" panose="020F0502020204030204" pitchFamily="34" charset="0"/>
            </a:endParaRPr>
          </a:p>
        </p:txBody>
      </p:sp>
      <p:sp>
        <p:nvSpPr>
          <p:cNvPr id="25" name="TextBox 24">
            <a:extLst>
              <a:ext uri="{FF2B5EF4-FFF2-40B4-BE49-F238E27FC236}">
                <a16:creationId xmlns:a16="http://schemas.microsoft.com/office/drawing/2014/main" id="{008EA9B6-C2D4-5CB3-82F0-EEE6E9C6CC82}"/>
              </a:ext>
            </a:extLst>
          </p:cNvPr>
          <p:cNvSpPr txBox="1"/>
          <p:nvPr/>
        </p:nvSpPr>
        <p:spPr>
          <a:xfrm>
            <a:off x="3288695" y="9353618"/>
            <a:ext cx="3461150" cy="400110"/>
          </a:xfrm>
          <a:prstGeom prst="rect">
            <a:avLst/>
          </a:prstGeom>
          <a:solidFill>
            <a:srgbClr val="F86AA2"/>
          </a:solidFill>
        </p:spPr>
        <p:txBody>
          <a:bodyPr wrap="square" rtlCol="0">
            <a:spAutoFit/>
          </a:bodyPr>
          <a:lstStyle/>
          <a:p>
            <a:r>
              <a:rPr lang="en-US" sz="1000" dirty="0">
                <a:solidFill>
                  <a:schemeClr val="bg1"/>
                </a:solidFill>
                <a:effectLst/>
                <a:latin typeface="Times New Roman" panose="02020603050405020304" pitchFamily="18" charset="0"/>
                <a:ea typeface="Times New Roman" panose="02020603050405020304" pitchFamily="18" charset="0"/>
              </a:rPr>
              <a:t>“</a:t>
            </a:r>
            <a:r>
              <a:rPr lang="en-US" sz="1000" dirty="0">
                <a:solidFill>
                  <a:schemeClr val="bg1"/>
                </a:solidFill>
                <a:latin typeface="Times New Roman" panose="02020603050405020304" pitchFamily="18" charset="0"/>
              </a:rPr>
              <a:t>Female religious leaders should educate their younger members on dialog and mediation."</a:t>
            </a:r>
          </a:p>
        </p:txBody>
      </p:sp>
      <p:sp>
        <p:nvSpPr>
          <p:cNvPr id="26" name="TextBox 25">
            <a:extLst>
              <a:ext uri="{FF2B5EF4-FFF2-40B4-BE49-F238E27FC236}">
                <a16:creationId xmlns:a16="http://schemas.microsoft.com/office/drawing/2014/main" id="{D049A057-7CC3-C344-B630-7FE7461729A1}"/>
              </a:ext>
            </a:extLst>
          </p:cNvPr>
          <p:cNvSpPr txBox="1"/>
          <p:nvPr/>
        </p:nvSpPr>
        <p:spPr>
          <a:xfrm>
            <a:off x="4625666" y="4139230"/>
            <a:ext cx="2101304" cy="5343001"/>
          </a:xfrm>
          <a:prstGeom prst="rect">
            <a:avLst/>
          </a:prstGeom>
          <a:noFill/>
        </p:spPr>
        <p:txBody>
          <a:bodyPr wrap="square" rtlCol="0">
            <a:spAutoFit/>
          </a:bodyPr>
          <a:lstStyle/>
          <a:p>
            <a:pPr marR="0">
              <a:spcBef>
                <a:spcPts val="0"/>
              </a:spcBef>
              <a:spcAft>
                <a:spcPts val="0"/>
              </a:spcAft>
            </a:pPr>
            <a:r>
              <a:rPr lang="en-US" sz="1000" b="1" dirty="0">
                <a:latin typeface="Calibri" panose="020F0502020204030204" pitchFamily="34" charset="0"/>
                <a:ea typeface="Calibri" panose="020F0502020204030204" pitchFamily="34" charset="0"/>
                <a:cs typeface="Calibri" panose="020F0502020204030204" pitchFamily="34" charset="0"/>
              </a:rPr>
              <a:t>References</a:t>
            </a:r>
            <a:r>
              <a:rPr lang="en-US" sz="1000" b="1" dirty="0">
                <a:effectLst/>
                <a:latin typeface="Calibri" panose="020F0502020204030204" pitchFamily="34" charset="0"/>
                <a:ea typeface="Calibri" panose="020F0502020204030204" pitchFamily="34" charset="0"/>
                <a:cs typeface="Calibri" panose="020F0502020204030204" pitchFamily="34" charset="0"/>
              </a:rPr>
              <a:t>: </a:t>
            </a:r>
          </a:p>
          <a:p>
            <a:pPr marL="0" marR="0" indent="-365760">
              <a:spcBef>
                <a:spcPts val="0"/>
              </a:spcBef>
              <a:spcAft>
                <a:spcPts val="0"/>
              </a:spcAft>
              <a:buFont typeface="+mj-lt"/>
              <a:buAutoNum type="arabicPeriod"/>
            </a:pPr>
            <a:endParaRPr lang="en-US" sz="720" dirty="0">
              <a:latin typeface="Calibri" panose="020F0502020204030204" pitchFamily="34" charset="0"/>
              <a:ea typeface="Calibri" panose="020F0502020204030204" pitchFamily="34" charset="0"/>
              <a:cs typeface="Calibri" panose="020F0502020204030204" pitchFamily="34" charset="0"/>
            </a:endParaRPr>
          </a:p>
          <a:p>
            <a:pPr marL="0" marR="0" indent="-365760">
              <a:spcBef>
                <a:spcPts val="0"/>
              </a:spcBef>
              <a:spcAft>
                <a:spcPts val="0"/>
              </a:spcAft>
              <a:buFont typeface="+mj-lt"/>
              <a:buAutoNum type="arabicPeriod"/>
            </a:pPr>
            <a:r>
              <a:rPr lang="en-US" sz="720" dirty="0">
                <a:effectLst/>
                <a:latin typeface="Calibri" panose="020F0502020204030204" pitchFamily="34" charset="0"/>
                <a:ea typeface="Calibri" panose="020F0502020204030204" pitchFamily="34" charset="0"/>
                <a:cs typeface="Calibri" panose="020F0502020204030204" pitchFamily="34" charset="0"/>
              </a:rPr>
              <a:t>Mediation Boards Commission. Community Mediation Boards [Internet]. 2019 [cited 2023 Mar 26]. Available from: http://</a:t>
            </a:r>
            <a:r>
              <a:rPr lang="en-US" sz="720" dirty="0" err="1">
                <a:effectLst/>
                <a:latin typeface="Calibri" panose="020F0502020204030204" pitchFamily="34" charset="0"/>
                <a:ea typeface="Calibri" panose="020F0502020204030204" pitchFamily="34" charset="0"/>
                <a:cs typeface="Calibri" panose="020F0502020204030204" pitchFamily="34" charset="0"/>
              </a:rPr>
              <a:t>www.mediation.gov.lk</a:t>
            </a:r>
            <a:r>
              <a:rPr lang="en-US" sz="720" dirty="0">
                <a:effectLst/>
                <a:latin typeface="Calibri" panose="020F0502020204030204" pitchFamily="34" charset="0"/>
                <a:ea typeface="Calibri" panose="020F0502020204030204" pitchFamily="34" charset="0"/>
                <a:cs typeface="Calibri" panose="020F0502020204030204" pitchFamily="34" charset="0"/>
              </a:rPr>
              <a:t>/</a:t>
            </a:r>
            <a:r>
              <a:rPr lang="en-US" sz="720" dirty="0" err="1">
                <a:effectLst/>
                <a:latin typeface="Calibri" panose="020F0502020204030204" pitchFamily="34" charset="0"/>
                <a:ea typeface="Calibri" panose="020F0502020204030204" pitchFamily="34" charset="0"/>
                <a:cs typeface="Calibri" panose="020F0502020204030204" pitchFamily="34" charset="0"/>
              </a:rPr>
              <a:t>communitymediation</a:t>
            </a:r>
            <a:endParaRPr lang="en-US" sz="72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365760">
              <a:spcBef>
                <a:spcPts val="0"/>
              </a:spcBef>
              <a:spcAft>
                <a:spcPts val="0"/>
              </a:spcAft>
              <a:buFont typeface="+mj-lt"/>
              <a:buAutoNum type="arabicPeriod"/>
            </a:pPr>
            <a:r>
              <a:rPr lang="en-US" sz="720" dirty="0">
                <a:effectLst/>
                <a:latin typeface="Calibri" panose="020F0502020204030204" pitchFamily="34" charset="0"/>
                <a:ea typeface="Calibri" panose="020F0502020204030204" pitchFamily="34" charset="0"/>
                <a:cs typeface="Calibri" panose="020F0502020204030204" pitchFamily="34" charset="0"/>
              </a:rPr>
              <a:t>National Peace Council. Projects: Religions to Reconcile [Internet]. 2019 [cited 2023 Mar 26]. Available from: https://</a:t>
            </a:r>
            <a:r>
              <a:rPr lang="en-US" sz="720" dirty="0" err="1">
                <a:effectLst/>
                <a:latin typeface="Calibri" panose="020F0502020204030204" pitchFamily="34" charset="0"/>
                <a:ea typeface="Calibri" panose="020F0502020204030204" pitchFamily="34" charset="0"/>
                <a:cs typeface="Calibri" panose="020F0502020204030204" pitchFamily="34" charset="0"/>
              </a:rPr>
              <a:t>www.peace-srilanka.org</a:t>
            </a:r>
            <a:r>
              <a:rPr lang="en-US" sz="720" dirty="0">
                <a:effectLst/>
                <a:latin typeface="Calibri" panose="020F0502020204030204" pitchFamily="34" charset="0"/>
                <a:ea typeface="Calibri" panose="020F0502020204030204" pitchFamily="34" charset="0"/>
                <a:cs typeface="Calibri" panose="020F0502020204030204" pitchFamily="34" charset="0"/>
              </a:rPr>
              <a:t>/projects</a:t>
            </a:r>
            <a:endParaRPr lang="en-US" sz="72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365760">
              <a:spcBef>
                <a:spcPts val="0"/>
              </a:spcBef>
              <a:spcAft>
                <a:spcPts val="0"/>
              </a:spcAft>
              <a:buFont typeface="+mj-lt"/>
              <a:buAutoNum type="arabicPeriod"/>
            </a:pPr>
            <a:r>
              <a:rPr lang="en-US" sz="720" dirty="0" err="1">
                <a:effectLst/>
                <a:latin typeface="Calibri" panose="020F0502020204030204" pitchFamily="34" charset="0"/>
                <a:ea typeface="Calibri" panose="020F0502020204030204" pitchFamily="34" charset="0"/>
                <a:cs typeface="Calibri" panose="020F0502020204030204" pitchFamily="34" charset="0"/>
              </a:rPr>
              <a:t>Jayasundere</a:t>
            </a:r>
            <a:r>
              <a:rPr lang="en-US" sz="720" dirty="0">
                <a:effectLst/>
                <a:latin typeface="Calibri" panose="020F0502020204030204" pitchFamily="34" charset="0"/>
                <a:ea typeface="Calibri" panose="020F0502020204030204" pitchFamily="34" charset="0"/>
                <a:cs typeface="Calibri" panose="020F0502020204030204" pitchFamily="34" charset="0"/>
              </a:rPr>
              <a:t> R, Rahman R. Understanding Women Mediators - An in-depth study on women in Community Mediation Boards in Sri Lanka [Internet]. Colombo, Sri Lanka: The Asia Foundation; 2016. Available from: http://</a:t>
            </a:r>
            <a:r>
              <a:rPr lang="en-US" sz="720" dirty="0" err="1">
                <a:effectLst/>
                <a:latin typeface="Calibri" panose="020F0502020204030204" pitchFamily="34" charset="0"/>
                <a:ea typeface="Calibri" panose="020F0502020204030204" pitchFamily="34" charset="0"/>
                <a:cs typeface="Calibri" panose="020F0502020204030204" pitchFamily="34" charset="0"/>
              </a:rPr>
              <a:t>mediation.gov.lk</a:t>
            </a:r>
            <a:r>
              <a:rPr lang="en-US" sz="720" dirty="0">
                <a:effectLst/>
                <a:latin typeface="Calibri" panose="020F0502020204030204" pitchFamily="34" charset="0"/>
                <a:ea typeface="Calibri" panose="020F0502020204030204" pitchFamily="34" charset="0"/>
                <a:cs typeface="Calibri" panose="020F0502020204030204" pitchFamily="34" charset="0"/>
              </a:rPr>
              <a:t>/static/media/publications/</a:t>
            </a:r>
            <a:r>
              <a:rPr lang="en-US" sz="720" dirty="0" err="1">
                <a:effectLst/>
                <a:latin typeface="Calibri" panose="020F0502020204030204" pitchFamily="34" charset="0"/>
                <a:ea typeface="Calibri" panose="020F0502020204030204" pitchFamily="34" charset="0"/>
                <a:cs typeface="Calibri" panose="020F0502020204030204" pitchFamily="34" charset="0"/>
              </a:rPr>
              <a:t>en</a:t>
            </a:r>
            <a:r>
              <a:rPr lang="en-US" sz="720" dirty="0">
                <a:effectLst/>
                <a:latin typeface="Calibri" panose="020F0502020204030204" pitchFamily="34" charset="0"/>
                <a:ea typeface="Calibri" panose="020F0502020204030204" pitchFamily="34" charset="0"/>
                <a:cs typeface="Calibri" panose="020F0502020204030204" pitchFamily="34" charset="0"/>
              </a:rPr>
              <a:t>/</a:t>
            </a:r>
            <a:r>
              <a:rPr lang="en-US" sz="720" dirty="0" err="1">
                <a:effectLst/>
                <a:latin typeface="Calibri" panose="020F0502020204030204" pitchFamily="34" charset="0"/>
                <a:ea typeface="Calibri" panose="020F0502020204030204" pitchFamily="34" charset="0"/>
                <a:cs typeface="Calibri" panose="020F0502020204030204" pitchFamily="34" charset="0"/>
              </a:rPr>
              <a:t>Understanding_Women_Mediators.pdf</a:t>
            </a:r>
            <a:endParaRPr lang="en-US" sz="72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365760">
              <a:spcBef>
                <a:spcPts val="0"/>
              </a:spcBef>
              <a:spcAft>
                <a:spcPts val="0"/>
              </a:spcAft>
              <a:buFont typeface="+mj-lt"/>
              <a:buAutoNum type="arabicPeriod"/>
            </a:pPr>
            <a:r>
              <a:rPr lang="en-US" sz="720" dirty="0">
                <a:effectLst/>
                <a:latin typeface="Calibri" panose="020F0502020204030204" pitchFamily="34" charset="0"/>
                <a:ea typeface="Calibri" panose="020F0502020204030204" pitchFamily="34" charset="0"/>
                <a:cs typeface="Calibri" panose="020F0502020204030204" pitchFamily="34" charset="0"/>
              </a:rPr>
              <a:t>Peace Direct. Dialogue and mediation [Internet]. Peace Insight. [cited 2023 Mar 26]. Available from: https://</a:t>
            </a:r>
            <a:r>
              <a:rPr lang="en-US" sz="720" dirty="0" err="1">
                <a:effectLst/>
                <a:latin typeface="Calibri" panose="020F0502020204030204" pitchFamily="34" charset="0"/>
                <a:ea typeface="Calibri" panose="020F0502020204030204" pitchFamily="34" charset="0"/>
                <a:cs typeface="Calibri" panose="020F0502020204030204" pitchFamily="34" charset="0"/>
              </a:rPr>
              <a:t>www.peaceinsight.org</a:t>
            </a:r>
            <a:r>
              <a:rPr lang="en-US" sz="720" dirty="0">
                <a:effectLst/>
                <a:latin typeface="Calibri" panose="020F0502020204030204" pitchFamily="34" charset="0"/>
                <a:ea typeface="Calibri" panose="020F0502020204030204" pitchFamily="34" charset="0"/>
                <a:cs typeface="Calibri" panose="020F0502020204030204" pitchFamily="34" charset="0"/>
              </a:rPr>
              <a:t>/</a:t>
            </a:r>
            <a:r>
              <a:rPr lang="en-US" sz="720" dirty="0" err="1">
                <a:effectLst/>
                <a:latin typeface="Calibri" panose="020F0502020204030204" pitchFamily="34" charset="0"/>
                <a:ea typeface="Calibri" panose="020F0502020204030204" pitchFamily="34" charset="0"/>
                <a:cs typeface="Calibri" panose="020F0502020204030204" pitchFamily="34" charset="0"/>
              </a:rPr>
              <a:t>en</a:t>
            </a:r>
            <a:r>
              <a:rPr lang="en-US" sz="720" dirty="0">
                <a:effectLst/>
                <a:latin typeface="Calibri" panose="020F0502020204030204" pitchFamily="34" charset="0"/>
                <a:ea typeface="Calibri" panose="020F0502020204030204" pitchFamily="34" charset="0"/>
                <a:cs typeface="Calibri" panose="020F0502020204030204" pitchFamily="34" charset="0"/>
              </a:rPr>
              <a:t>/themes/mediation-dialogue/</a:t>
            </a:r>
            <a:endParaRPr lang="en-US" sz="720" dirty="0">
              <a:effectLst/>
              <a:latin typeface="Calibri" panose="020F0502020204030204" pitchFamily="34" charset="0"/>
              <a:ea typeface="Calibri" panose="020F0502020204030204" pitchFamily="34" charset="0"/>
              <a:cs typeface="Times New Roman" panose="02020603050405020304" pitchFamily="18" charset="0"/>
            </a:endParaRPr>
          </a:p>
          <a:p>
            <a:pPr indent="-365760">
              <a:buFont typeface="+mj-lt"/>
              <a:buAutoNum type="arabicPeriod"/>
            </a:pPr>
            <a:r>
              <a:rPr lang="en-US" sz="720" dirty="0">
                <a:effectLst/>
                <a:latin typeface="Calibri" panose="020F0502020204030204" pitchFamily="34" charset="0"/>
                <a:ea typeface="Calibri" panose="020F0502020204030204" pitchFamily="34" charset="0"/>
                <a:cs typeface="Calibri" panose="020F0502020204030204" pitchFamily="34" charset="0"/>
              </a:rPr>
              <a:t>United Nations. United Nations Security Council Resolution 1325 (2000) [Internet]. New York, USA: United Nations; 2000 Oct. Available from: https://documents-dds-ny.un.org/doc/UNDOC/GEN/N00/720/18/PDF/N0072018.pdf?OpenElement</a:t>
            </a:r>
          </a:p>
          <a:p>
            <a:pPr marL="0" marR="0" indent="-365760">
              <a:spcBef>
                <a:spcPts val="0"/>
              </a:spcBef>
              <a:spcAft>
                <a:spcPts val="0"/>
              </a:spcAft>
              <a:buFont typeface="+mj-lt"/>
              <a:buAutoNum type="arabicPeriod"/>
            </a:pPr>
            <a:r>
              <a:rPr lang="en-US" sz="720" dirty="0">
                <a:effectLst/>
                <a:latin typeface="Calibri" panose="020F0502020204030204" pitchFamily="34" charset="0"/>
                <a:ea typeface="Calibri" panose="020F0502020204030204" pitchFamily="34" charset="0"/>
                <a:cs typeface="Calibri" panose="020F0502020204030204" pitchFamily="34" charset="0"/>
              </a:rPr>
              <a:t>UN Women. New insights on women, peace and security for the next decade [Internet]. UN Women – Headquarters. 2020 [cited 2023 Mar 26]. Available from: https://</a:t>
            </a:r>
            <a:r>
              <a:rPr lang="en-US" sz="720" dirty="0" err="1">
                <a:effectLst/>
                <a:latin typeface="Calibri" panose="020F0502020204030204" pitchFamily="34" charset="0"/>
                <a:ea typeface="Calibri" panose="020F0502020204030204" pitchFamily="34" charset="0"/>
                <a:cs typeface="Calibri" panose="020F0502020204030204" pitchFamily="34" charset="0"/>
              </a:rPr>
              <a:t>www.unwomen.org</a:t>
            </a:r>
            <a:r>
              <a:rPr lang="en-US" sz="720" dirty="0">
                <a:effectLst/>
                <a:latin typeface="Calibri" panose="020F0502020204030204" pitchFamily="34" charset="0"/>
                <a:ea typeface="Calibri" panose="020F0502020204030204" pitchFamily="34" charset="0"/>
                <a:cs typeface="Calibri" panose="020F0502020204030204" pitchFamily="34" charset="0"/>
              </a:rPr>
              <a:t>/</a:t>
            </a:r>
            <a:r>
              <a:rPr lang="en-US" sz="720" dirty="0" err="1">
                <a:effectLst/>
                <a:latin typeface="Calibri" panose="020F0502020204030204" pitchFamily="34" charset="0"/>
                <a:ea typeface="Calibri" panose="020F0502020204030204" pitchFamily="34" charset="0"/>
                <a:cs typeface="Calibri" panose="020F0502020204030204" pitchFamily="34" charset="0"/>
              </a:rPr>
              <a:t>en</a:t>
            </a:r>
            <a:r>
              <a:rPr lang="en-US" sz="720" dirty="0">
                <a:effectLst/>
                <a:latin typeface="Calibri" panose="020F0502020204030204" pitchFamily="34" charset="0"/>
                <a:ea typeface="Calibri" panose="020F0502020204030204" pitchFamily="34" charset="0"/>
                <a:cs typeface="Calibri" panose="020F0502020204030204" pitchFamily="34" charset="0"/>
              </a:rPr>
              <a:t>/digital-library/publications/2020/11/new-insights-on-women-peace-and-security-for-the-next-decade</a:t>
            </a:r>
            <a:endParaRPr lang="en-US" sz="72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indent="-228600">
              <a:spcBef>
                <a:spcPts val="0"/>
              </a:spcBef>
              <a:spcAft>
                <a:spcPts val="0"/>
              </a:spcAft>
              <a:buFont typeface="+mj-lt"/>
              <a:buAutoNum type="arabicPeriod"/>
            </a:pPr>
            <a:r>
              <a:rPr lang="en-US" sz="720" dirty="0">
                <a:effectLst/>
                <a:latin typeface="Calibri" panose="020F0502020204030204" pitchFamily="34" charset="0"/>
                <a:ea typeface="Calibri" panose="020F0502020204030204" pitchFamily="34" charset="0"/>
                <a:cs typeface="Calibri" panose="020F0502020204030204" pitchFamily="34" charset="0"/>
              </a:rPr>
              <a:t>Search for Common Grounds SFCG. WAGE (Women And Girls Empowered):</a:t>
            </a:r>
          </a:p>
          <a:p>
            <a:pPr marR="0">
              <a:spcBef>
                <a:spcPts val="0"/>
              </a:spcBef>
              <a:spcAft>
                <a:spcPts val="0"/>
              </a:spcAft>
            </a:pPr>
            <a:r>
              <a:rPr lang="en-US" sz="720" dirty="0">
                <a:effectLst/>
                <a:latin typeface="Calibri" panose="020F0502020204030204" pitchFamily="34" charset="0"/>
                <a:ea typeface="Calibri" panose="020F0502020204030204" pitchFamily="34" charset="0"/>
                <a:cs typeface="Calibri" panose="020F0502020204030204" pitchFamily="34" charset="0"/>
              </a:rPr>
              <a:t>Strengthening the Role of Women Leaders in Promoting Peace and Reconciliation in Sri Lanka | Search for Common Ground [Internet]. 2020 [cited 2023 Mar 26]. Available from: https://</a:t>
            </a:r>
            <a:r>
              <a:rPr lang="en-US" sz="720" dirty="0" err="1">
                <a:effectLst/>
                <a:latin typeface="Calibri" panose="020F0502020204030204" pitchFamily="34" charset="0"/>
                <a:ea typeface="Calibri" panose="020F0502020204030204" pitchFamily="34" charset="0"/>
                <a:cs typeface="Calibri" panose="020F0502020204030204" pitchFamily="34" charset="0"/>
              </a:rPr>
              <a:t>www.sfcg.org</a:t>
            </a:r>
            <a:r>
              <a:rPr lang="en-US" sz="720" dirty="0">
                <a:effectLst/>
                <a:latin typeface="Calibri" panose="020F0502020204030204" pitchFamily="34" charset="0"/>
                <a:ea typeface="Calibri" panose="020F0502020204030204" pitchFamily="34" charset="0"/>
                <a:cs typeface="Calibri" panose="020F0502020204030204" pitchFamily="34" charset="0"/>
              </a:rPr>
              <a:t>/wage-women-and-girls-empowered-strengthening-the-role-of-women-leaders-in-promoting-peace-and-reconciliation-in-sri-lanka/</a:t>
            </a:r>
            <a:endParaRPr lang="en-US" sz="72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3AE5CBD3-65AA-BA7B-74C6-49CA26DC0059}"/>
              </a:ext>
            </a:extLst>
          </p:cNvPr>
          <p:cNvSpPr txBox="1"/>
          <p:nvPr/>
        </p:nvSpPr>
        <p:spPr>
          <a:xfrm>
            <a:off x="4705224" y="2951999"/>
            <a:ext cx="2021746" cy="1220334"/>
          </a:xfrm>
          <a:prstGeom prst="rect">
            <a:avLst/>
          </a:prstGeom>
          <a:solidFill>
            <a:srgbClr val="FDD5E5"/>
          </a:solidFill>
        </p:spPr>
        <p:txBody>
          <a:bodyPr wrap="square">
            <a:spAutoFit/>
          </a:bodyPr>
          <a:lstStyle/>
          <a:p>
            <a:pPr>
              <a:lnSpc>
                <a:spcPct val="115000"/>
              </a:lnSpc>
            </a:pPr>
            <a:r>
              <a:rPr lang="ta-LK" sz="800" dirty="0">
                <a:latin typeface="Calibri" panose="020F0502020204030204" pitchFamily="34" charset="0"/>
              </a:rPr>
              <a:t>இங்கு வெளிப்படுத்தப்பட்ட கருத்துக்கள் பின்னடைவு ஆராய்ச்சி, பயிற்சி மற்றும் ஆலோசனை பற்றியவை. அவை பின்லாந்தின் வெளியுறவு அமைச்சகத்தின் கருத்துக்களை பிரதிபலிக்க வேண்டிய அவசியமில்லை.</a:t>
            </a:r>
            <a:endParaRPr lang="en-US" sz="800" dirty="0">
              <a:latin typeface="Calibri" panose="020F0502020204030204" pitchFamily="34" charset="0"/>
            </a:endParaRPr>
          </a:p>
        </p:txBody>
      </p:sp>
    </p:spTree>
    <p:extLst>
      <p:ext uri="{BB962C8B-B14F-4D97-AF65-F5344CB8AC3E}">
        <p14:creationId xmlns:p14="http://schemas.microsoft.com/office/powerpoint/2010/main" val="16445550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2606</TotalTime>
  <Words>2263</Words>
  <Application>Microsoft Macintosh PowerPoint</Application>
  <PresentationFormat>A4 Paper (210x297 mm)</PresentationFormat>
  <Paragraphs>109</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Nanayakkara Wasam Wijesek, Novil Yasantha</dc:creator>
  <cp:lastModifiedBy>Nanayakkara Wasam Wijesek, Novil Yasantha</cp:lastModifiedBy>
  <cp:revision>12</cp:revision>
  <cp:lastPrinted>2023-03-28T06:05:21Z</cp:lastPrinted>
  <dcterms:created xsi:type="dcterms:W3CDTF">2023-03-25T18:12:17Z</dcterms:created>
  <dcterms:modified xsi:type="dcterms:W3CDTF">2023-03-28T06:09:32Z</dcterms:modified>
</cp:coreProperties>
</file>